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363" r:id="rId2"/>
    <p:sldId id="367" r:id="rId3"/>
    <p:sldId id="368" r:id="rId4"/>
    <p:sldId id="366" r:id="rId5"/>
    <p:sldId id="369" r:id="rId6"/>
    <p:sldId id="310" r:id="rId7"/>
    <p:sldId id="360" r:id="rId8"/>
  </p:sldIdLst>
  <p:sldSz cx="9144000" cy="5143500" type="screen16x9"/>
  <p:notesSz cx="6858000" cy="9144000"/>
  <p:embeddedFontLst>
    <p:embeddedFont>
      <p:font typeface="新宋体" panose="02010609030101010101" pitchFamily="49" charset="-122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微软雅黑" panose="020B0503020204020204" pitchFamily="34" charset="-122"/>
      <p:regular r:id="rId15"/>
      <p:bold r:id="rId16"/>
    </p:embeddedFont>
    <p:embeddedFont>
      <p:font typeface="方正兰亭粗黑简体" panose="02010600030101010101" charset="-122"/>
      <p:regular r:id="rId17"/>
    </p:embeddedFont>
    <p:embeddedFont>
      <p:font typeface="微軟正黑體" panose="020B0604030504040204" pitchFamily="34" charset="-120"/>
      <p:regular r:id="rId18"/>
      <p:bold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E"/>
    <a:srgbClr val="0070C6"/>
    <a:srgbClr val="0070C0"/>
    <a:srgbClr val="0066FF"/>
    <a:srgbClr val="0066CC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2017/9/17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41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734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007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2017/9/17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1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2017/9/17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27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8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图形绘制</a:t>
            </a:r>
          </a:p>
        </p:txBody>
      </p:sp>
      <p:sp>
        <p:nvSpPr>
          <p:cNvPr id="18" name="矩形 17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完成情况</a:t>
            </a:r>
          </a:p>
        </p:txBody>
      </p:sp>
      <p:sp>
        <p:nvSpPr>
          <p:cNvPr id="19" name="矩形 18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项目展示</a:t>
            </a:r>
          </a:p>
        </p:txBody>
      </p:sp>
      <p:sp>
        <p:nvSpPr>
          <p:cNvPr id="20" name="矩形 19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总结不足</a:t>
            </a:r>
          </a:p>
        </p:txBody>
      </p:sp>
      <p:sp>
        <p:nvSpPr>
          <p:cNvPr id="21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矩形 3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</a:p>
        </p:txBody>
      </p:sp>
      <p:sp>
        <p:nvSpPr>
          <p:cNvPr id="23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solidFill>
              <a:srgbClr val="005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/>
          </a:p>
        </p:txBody>
      </p:sp>
      <p:sp>
        <p:nvSpPr>
          <p:cNvPr id="24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/>
          </a:p>
        </p:txBody>
      </p:sp>
      <p:sp>
        <p:nvSpPr>
          <p:cNvPr id="30" name="矩形 29"/>
          <p:cNvSpPr/>
          <p:nvPr userDrawn="1"/>
        </p:nvSpPr>
        <p:spPr>
          <a:xfrm>
            <a:off x="7901150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明年计划</a:t>
            </a:r>
          </a:p>
        </p:txBody>
      </p:sp>
    </p:spTree>
    <p:extLst>
      <p:ext uri="{BB962C8B-B14F-4D97-AF65-F5344CB8AC3E}">
        <p14:creationId xmlns:p14="http://schemas.microsoft.com/office/powerpoint/2010/main" val="134327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solidFill>
              <a:srgbClr val="005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8"/>
          <p:cNvSpPr/>
          <p:nvPr userDrawn="1"/>
        </p:nvSpPr>
        <p:spPr>
          <a:xfrm>
            <a:off x="3330508" y="249973"/>
            <a:ext cx="2320919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工作概述</a:t>
            </a:r>
          </a:p>
        </p:txBody>
      </p:sp>
      <p:sp>
        <p:nvSpPr>
          <p:cNvPr id="22" name="矩形 21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完成情况</a:t>
            </a:r>
          </a:p>
        </p:txBody>
      </p:sp>
      <p:sp>
        <p:nvSpPr>
          <p:cNvPr id="23" name="矩形 22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项目展示</a:t>
            </a:r>
          </a:p>
        </p:txBody>
      </p:sp>
      <p:sp>
        <p:nvSpPr>
          <p:cNvPr id="24" name="矩形 23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总结不足</a:t>
            </a:r>
          </a:p>
        </p:txBody>
      </p:sp>
      <p:sp>
        <p:nvSpPr>
          <p:cNvPr id="29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3"/>
          <p:cNvSpPr/>
          <p:nvPr userDrawn="1"/>
        </p:nvSpPr>
        <p:spPr>
          <a:xfrm>
            <a:off x="5057670" y="250216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完成情况</a:t>
            </a:r>
          </a:p>
        </p:txBody>
      </p:sp>
      <p:sp>
        <p:nvSpPr>
          <p:cNvPr id="31" name="矩形 30"/>
          <p:cNvSpPr/>
          <p:nvPr userDrawn="1"/>
        </p:nvSpPr>
        <p:spPr>
          <a:xfrm>
            <a:off x="7901150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明年计划</a:t>
            </a:r>
          </a:p>
        </p:txBody>
      </p:sp>
    </p:spTree>
    <p:extLst>
      <p:ext uri="{BB962C8B-B14F-4D97-AF65-F5344CB8AC3E}">
        <p14:creationId xmlns:p14="http://schemas.microsoft.com/office/powerpoint/2010/main" val="420547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8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工作概述</a:t>
            </a:r>
          </a:p>
        </p:txBody>
      </p:sp>
      <p:sp>
        <p:nvSpPr>
          <p:cNvPr id="22" name="矩形 21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完成情况</a:t>
            </a:r>
          </a:p>
        </p:txBody>
      </p:sp>
      <p:sp>
        <p:nvSpPr>
          <p:cNvPr id="23" name="矩形 22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项目展示</a:t>
            </a:r>
          </a:p>
        </p:txBody>
      </p:sp>
      <p:sp>
        <p:nvSpPr>
          <p:cNvPr id="24" name="矩形 23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总结不足</a:t>
            </a:r>
          </a:p>
        </p:txBody>
      </p:sp>
      <p:sp>
        <p:nvSpPr>
          <p:cNvPr id="29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3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sp>
        <p:nvSpPr>
          <p:cNvPr id="31" name="矩形 30"/>
          <p:cNvSpPr/>
          <p:nvPr userDrawn="1"/>
        </p:nvSpPr>
        <p:spPr>
          <a:xfrm>
            <a:off x="7901150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明年计划</a:t>
            </a:r>
          </a:p>
        </p:txBody>
      </p:sp>
    </p:spTree>
    <p:extLst>
      <p:ext uri="{BB962C8B-B14F-4D97-AF65-F5344CB8AC3E}">
        <p14:creationId xmlns:p14="http://schemas.microsoft.com/office/powerpoint/2010/main" val="132990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8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工作概述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完成情况</a:t>
            </a:r>
          </a:p>
        </p:txBody>
      </p:sp>
      <p:sp>
        <p:nvSpPr>
          <p:cNvPr id="22" name="矩形 21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项目展示</a:t>
            </a:r>
          </a:p>
        </p:txBody>
      </p:sp>
      <p:sp>
        <p:nvSpPr>
          <p:cNvPr id="23" name="矩形 22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总结不足</a:t>
            </a:r>
          </a:p>
        </p:txBody>
      </p:sp>
      <p:sp>
        <p:nvSpPr>
          <p:cNvPr id="29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3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总结不足</a:t>
            </a:r>
          </a:p>
        </p:txBody>
      </p:sp>
      <p:sp>
        <p:nvSpPr>
          <p:cNvPr id="31" name="矩形 30"/>
          <p:cNvSpPr/>
          <p:nvPr userDrawn="1"/>
        </p:nvSpPr>
        <p:spPr>
          <a:xfrm>
            <a:off x="7901150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明年计划</a:t>
            </a:r>
          </a:p>
        </p:txBody>
      </p:sp>
    </p:spTree>
    <p:extLst>
      <p:ext uri="{BB962C8B-B14F-4D97-AF65-F5344CB8AC3E}">
        <p14:creationId xmlns:p14="http://schemas.microsoft.com/office/powerpoint/2010/main" val="257372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8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工作概述</a:t>
            </a:r>
          </a:p>
        </p:txBody>
      </p:sp>
      <p:sp>
        <p:nvSpPr>
          <p:cNvPr id="20" name="矩形 19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完成情况</a:t>
            </a:r>
          </a:p>
        </p:txBody>
      </p:sp>
      <p:sp>
        <p:nvSpPr>
          <p:cNvPr id="22" name="矩形 21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项目展示</a:t>
            </a:r>
          </a:p>
        </p:txBody>
      </p:sp>
      <p:sp>
        <p:nvSpPr>
          <p:cNvPr id="23" name="矩形 22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总结不足</a:t>
            </a:r>
          </a:p>
        </p:txBody>
      </p:sp>
      <p:sp>
        <p:nvSpPr>
          <p:cNvPr id="24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矩形 3"/>
          <p:cNvSpPr/>
          <p:nvPr userDrawn="1"/>
        </p:nvSpPr>
        <p:spPr>
          <a:xfrm>
            <a:off x="7910094" y="249973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明年计划</a:t>
            </a:r>
          </a:p>
        </p:txBody>
      </p:sp>
    </p:spTree>
    <p:extLst>
      <p:ext uri="{BB962C8B-B14F-4D97-AF65-F5344CB8AC3E}">
        <p14:creationId xmlns:p14="http://schemas.microsoft.com/office/powerpoint/2010/main" val="337996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/>
        </p:nvSpPr>
        <p:spPr>
          <a:xfrm>
            <a:off x="1430102" y="2090401"/>
            <a:ext cx="6260551" cy="1135924"/>
          </a:xfrm>
          <a:custGeom>
            <a:avLst/>
            <a:gdLst>
              <a:gd name="connsiteX0" fmla="*/ 0 w 5689600"/>
              <a:gd name="connsiteY0" fmla="*/ 1079512 h 1079512"/>
              <a:gd name="connsiteX1" fmla="*/ 1917700 w 5689600"/>
              <a:gd name="connsiteY1" fmla="*/ 12 h 1079512"/>
              <a:gd name="connsiteX2" fmla="*/ 3810000 w 5689600"/>
              <a:gd name="connsiteY2" fmla="*/ 1054112 h 1079512"/>
              <a:gd name="connsiteX3" fmla="*/ 5689600 w 5689600"/>
              <a:gd name="connsiteY3" fmla="*/ 12712 h 1079512"/>
              <a:gd name="connsiteX0" fmla="*/ 0 w 7762075"/>
              <a:gd name="connsiteY0" fmla="*/ 1079512 h 1079512"/>
              <a:gd name="connsiteX1" fmla="*/ 1917700 w 7762075"/>
              <a:gd name="connsiteY1" fmla="*/ 12 h 1079512"/>
              <a:gd name="connsiteX2" fmla="*/ 3810000 w 7762075"/>
              <a:gd name="connsiteY2" fmla="*/ 1054112 h 1079512"/>
              <a:gd name="connsiteX3" fmla="*/ 7762075 w 7762075"/>
              <a:gd name="connsiteY3" fmla="*/ 887355 h 1079512"/>
              <a:gd name="connsiteX0" fmla="*/ 0 w 7762075"/>
              <a:gd name="connsiteY0" fmla="*/ 1258016 h 1258016"/>
              <a:gd name="connsiteX1" fmla="*/ 1917700 w 7762075"/>
              <a:gd name="connsiteY1" fmla="*/ 178516 h 1258016"/>
              <a:gd name="connsiteX2" fmla="*/ 3810000 w 7762075"/>
              <a:gd name="connsiteY2" fmla="*/ 1232616 h 1258016"/>
              <a:gd name="connsiteX3" fmla="*/ 6120167 w 7762075"/>
              <a:gd name="connsiteY3" fmla="*/ 511 h 1258016"/>
              <a:gd name="connsiteX4" fmla="*/ 7762075 w 7762075"/>
              <a:gd name="connsiteY4" fmla="*/ 1065859 h 1258016"/>
              <a:gd name="connsiteX0" fmla="*/ 0 w 7872948"/>
              <a:gd name="connsiteY0" fmla="*/ 1257930 h 1296609"/>
              <a:gd name="connsiteX1" fmla="*/ 1917700 w 7872948"/>
              <a:gd name="connsiteY1" fmla="*/ 178430 h 1296609"/>
              <a:gd name="connsiteX2" fmla="*/ 3810000 w 7872948"/>
              <a:gd name="connsiteY2" fmla="*/ 1232530 h 1296609"/>
              <a:gd name="connsiteX3" fmla="*/ 6120167 w 7872948"/>
              <a:gd name="connsiteY3" fmla="*/ 425 h 1296609"/>
              <a:gd name="connsiteX4" fmla="*/ 7872948 w 7872948"/>
              <a:gd name="connsiteY4" fmla="*/ 1296361 h 1296609"/>
              <a:gd name="connsiteX0" fmla="*/ 0 w 7872948"/>
              <a:gd name="connsiteY0" fmla="*/ 1257930 h 1296609"/>
              <a:gd name="connsiteX1" fmla="*/ 1650430 w 7872948"/>
              <a:gd name="connsiteY1" fmla="*/ 263677 h 1296609"/>
              <a:gd name="connsiteX2" fmla="*/ 3810000 w 7872948"/>
              <a:gd name="connsiteY2" fmla="*/ 1232530 h 1296609"/>
              <a:gd name="connsiteX3" fmla="*/ 6120167 w 7872948"/>
              <a:gd name="connsiteY3" fmla="*/ 425 h 1296609"/>
              <a:gd name="connsiteX4" fmla="*/ 7872948 w 7872948"/>
              <a:gd name="connsiteY4" fmla="*/ 1296361 h 1296609"/>
              <a:gd name="connsiteX0" fmla="*/ 0 w 7872948"/>
              <a:gd name="connsiteY0" fmla="*/ 1257930 h 1296609"/>
              <a:gd name="connsiteX1" fmla="*/ 1650430 w 7872948"/>
              <a:gd name="connsiteY1" fmla="*/ 263677 h 1296609"/>
              <a:gd name="connsiteX2" fmla="*/ 3430071 w 7872948"/>
              <a:gd name="connsiteY2" fmla="*/ 1226591 h 1296609"/>
              <a:gd name="connsiteX3" fmla="*/ 6120167 w 7872948"/>
              <a:gd name="connsiteY3" fmla="*/ 425 h 1296609"/>
              <a:gd name="connsiteX4" fmla="*/ 7872948 w 7872948"/>
              <a:gd name="connsiteY4" fmla="*/ 1296361 h 1296609"/>
              <a:gd name="connsiteX0" fmla="*/ 0 w 7872948"/>
              <a:gd name="connsiteY0" fmla="*/ 1191562 h 1230254"/>
              <a:gd name="connsiteX1" fmla="*/ 1650430 w 7872948"/>
              <a:gd name="connsiteY1" fmla="*/ 197309 h 1230254"/>
              <a:gd name="connsiteX2" fmla="*/ 3430071 w 7872948"/>
              <a:gd name="connsiteY2" fmla="*/ 1160223 h 1230254"/>
              <a:gd name="connsiteX3" fmla="*/ 5639957 w 7872948"/>
              <a:gd name="connsiteY3" fmla="*/ 447 h 1230254"/>
              <a:gd name="connsiteX4" fmla="*/ 7872948 w 7872948"/>
              <a:gd name="connsiteY4" fmla="*/ 1229993 h 1230254"/>
              <a:gd name="connsiteX0" fmla="*/ 0 w 7681228"/>
              <a:gd name="connsiteY0" fmla="*/ 1191632 h 1191632"/>
              <a:gd name="connsiteX1" fmla="*/ 1650430 w 7681228"/>
              <a:gd name="connsiteY1" fmla="*/ 197379 h 1191632"/>
              <a:gd name="connsiteX2" fmla="*/ 3430071 w 7681228"/>
              <a:gd name="connsiteY2" fmla="*/ 1160293 h 1191632"/>
              <a:gd name="connsiteX3" fmla="*/ 5639957 w 7681228"/>
              <a:gd name="connsiteY3" fmla="*/ 517 h 1191632"/>
              <a:gd name="connsiteX4" fmla="*/ 7681228 w 7681228"/>
              <a:gd name="connsiteY4" fmla="*/ 1053214 h 1191632"/>
              <a:gd name="connsiteX0" fmla="*/ 0 w 7681228"/>
              <a:gd name="connsiteY0" fmla="*/ 1191576 h 1191576"/>
              <a:gd name="connsiteX1" fmla="*/ 1650430 w 7681228"/>
              <a:gd name="connsiteY1" fmla="*/ 197323 h 1191576"/>
              <a:gd name="connsiteX2" fmla="*/ 3430071 w 7681228"/>
              <a:gd name="connsiteY2" fmla="*/ 1160237 h 1191576"/>
              <a:gd name="connsiteX3" fmla="*/ 5639957 w 7681228"/>
              <a:gd name="connsiteY3" fmla="*/ 461 h 1191576"/>
              <a:gd name="connsiteX4" fmla="*/ 7681228 w 7681228"/>
              <a:gd name="connsiteY4" fmla="*/ 1053158 h 1191576"/>
              <a:gd name="connsiteX0" fmla="*/ 0 w 7826216"/>
              <a:gd name="connsiteY0" fmla="*/ 1191456 h 1508838"/>
              <a:gd name="connsiteX1" fmla="*/ 1650430 w 7826216"/>
              <a:gd name="connsiteY1" fmla="*/ 197203 h 1508838"/>
              <a:gd name="connsiteX2" fmla="*/ 3430071 w 7826216"/>
              <a:gd name="connsiteY2" fmla="*/ 1160117 h 1508838"/>
              <a:gd name="connsiteX3" fmla="*/ 5639957 w 7826216"/>
              <a:gd name="connsiteY3" fmla="*/ 341 h 1508838"/>
              <a:gd name="connsiteX4" fmla="*/ 7826216 w 7826216"/>
              <a:gd name="connsiteY4" fmla="*/ 1498311 h 1508838"/>
              <a:gd name="connsiteX0" fmla="*/ 0 w 7826216"/>
              <a:gd name="connsiteY0" fmla="*/ 1008617 h 1327197"/>
              <a:gd name="connsiteX1" fmla="*/ 1650430 w 7826216"/>
              <a:gd name="connsiteY1" fmla="*/ 14364 h 1327197"/>
              <a:gd name="connsiteX2" fmla="*/ 3430071 w 7826216"/>
              <a:gd name="connsiteY2" fmla="*/ 977278 h 1327197"/>
              <a:gd name="connsiteX3" fmla="*/ 5725245 w 7826216"/>
              <a:gd name="connsiteY3" fmla="*/ 382 h 1327197"/>
              <a:gd name="connsiteX4" fmla="*/ 7826216 w 7826216"/>
              <a:gd name="connsiteY4" fmla="*/ 1315472 h 1327197"/>
              <a:gd name="connsiteX0" fmla="*/ 0 w 7826216"/>
              <a:gd name="connsiteY0" fmla="*/ 1008617 h 1327197"/>
              <a:gd name="connsiteX1" fmla="*/ 1650430 w 7826216"/>
              <a:gd name="connsiteY1" fmla="*/ 14364 h 1327197"/>
              <a:gd name="connsiteX2" fmla="*/ 3737105 w 7826216"/>
              <a:gd name="connsiteY2" fmla="*/ 1136304 h 1327197"/>
              <a:gd name="connsiteX3" fmla="*/ 5725245 w 7826216"/>
              <a:gd name="connsiteY3" fmla="*/ 382 h 1327197"/>
              <a:gd name="connsiteX4" fmla="*/ 7826216 w 7826216"/>
              <a:gd name="connsiteY4" fmla="*/ 1315472 h 1327197"/>
              <a:gd name="connsiteX0" fmla="*/ 0 w 7826216"/>
              <a:gd name="connsiteY0" fmla="*/ 1008617 h 1327197"/>
              <a:gd name="connsiteX1" fmla="*/ 1650430 w 7826216"/>
              <a:gd name="connsiteY1" fmla="*/ 14364 h 1327197"/>
              <a:gd name="connsiteX2" fmla="*/ 3737105 w 7826216"/>
              <a:gd name="connsiteY2" fmla="*/ 1136304 h 1327197"/>
              <a:gd name="connsiteX3" fmla="*/ 5725245 w 7826216"/>
              <a:gd name="connsiteY3" fmla="*/ 382 h 1327197"/>
              <a:gd name="connsiteX4" fmla="*/ 7826216 w 7826216"/>
              <a:gd name="connsiteY4" fmla="*/ 1315472 h 1327197"/>
              <a:gd name="connsiteX0" fmla="*/ 0 w 7826216"/>
              <a:gd name="connsiteY0" fmla="*/ 1008617 h 1327197"/>
              <a:gd name="connsiteX1" fmla="*/ 1650430 w 7826216"/>
              <a:gd name="connsiteY1" fmla="*/ 14364 h 1327197"/>
              <a:gd name="connsiteX2" fmla="*/ 3737105 w 7826216"/>
              <a:gd name="connsiteY2" fmla="*/ 1136304 h 1327197"/>
              <a:gd name="connsiteX3" fmla="*/ 5725245 w 7826216"/>
              <a:gd name="connsiteY3" fmla="*/ 382 h 1327197"/>
              <a:gd name="connsiteX4" fmla="*/ 7826216 w 7826216"/>
              <a:gd name="connsiteY4" fmla="*/ 1315472 h 1327197"/>
              <a:gd name="connsiteX0" fmla="*/ 0 w 7826216"/>
              <a:gd name="connsiteY0" fmla="*/ 994938 h 1314128"/>
              <a:gd name="connsiteX1" fmla="*/ 1650430 w 7826216"/>
              <a:gd name="connsiteY1" fmla="*/ 685 h 1314128"/>
              <a:gd name="connsiteX2" fmla="*/ 3737105 w 7826216"/>
              <a:gd name="connsiteY2" fmla="*/ 1122625 h 1314128"/>
              <a:gd name="connsiteX3" fmla="*/ 5946991 w 7826216"/>
              <a:gd name="connsiteY3" fmla="*/ 66216 h 1314128"/>
              <a:gd name="connsiteX4" fmla="*/ 7826216 w 7826216"/>
              <a:gd name="connsiteY4" fmla="*/ 1301793 h 1314128"/>
              <a:gd name="connsiteX0" fmla="*/ 0 w 7826216"/>
              <a:gd name="connsiteY0" fmla="*/ 929125 h 1248315"/>
              <a:gd name="connsiteX1" fmla="*/ 1641902 w 7826216"/>
              <a:gd name="connsiteY1" fmla="*/ 30287 h 1248315"/>
              <a:gd name="connsiteX2" fmla="*/ 3737105 w 7826216"/>
              <a:gd name="connsiteY2" fmla="*/ 1056812 h 1248315"/>
              <a:gd name="connsiteX3" fmla="*/ 5946991 w 7826216"/>
              <a:gd name="connsiteY3" fmla="*/ 403 h 1248315"/>
              <a:gd name="connsiteX4" fmla="*/ 7826216 w 7826216"/>
              <a:gd name="connsiteY4" fmla="*/ 1235980 h 1248315"/>
              <a:gd name="connsiteX0" fmla="*/ 0 w 7826216"/>
              <a:gd name="connsiteY0" fmla="*/ 929125 h 1248315"/>
              <a:gd name="connsiteX1" fmla="*/ 1641902 w 7826216"/>
              <a:gd name="connsiteY1" fmla="*/ 30287 h 1248315"/>
              <a:gd name="connsiteX2" fmla="*/ 3941795 w 7826216"/>
              <a:gd name="connsiteY2" fmla="*/ 1088617 h 1248315"/>
              <a:gd name="connsiteX3" fmla="*/ 5946991 w 7826216"/>
              <a:gd name="connsiteY3" fmla="*/ 403 h 1248315"/>
              <a:gd name="connsiteX4" fmla="*/ 7826216 w 7826216"/>
              <a:gd name="connsiteY4" fmla="*/ 1235980 h 1248315"/>
              <a:gd name="connsiteX0" fmla="*/ 0 w 7698285"/>
              <a:gd name="connsiteY0" fmla="*/ 929138 h 1201018"/>
              <a:gd name="connsiteX1" fmla="*/ 1641902 w 7698285"/>
              <a:gd name="connsiteY1" fmla="*/ 30300 h 1201018"/>
              <a:gd name="connsiteX2" fmla="*/ 3941795 w 7698285"/>
              <a:gd name="connsiteY2" fmla="*/ 1088630 h 1201018"/>
              <a:gd name="connsiteX3" fmla="*/ 5946991 w 7698285"/>
              <a:gd name="connsiteY3" fmla="*/ 416 h 1201018"/>
              <a:gd name="connsiteX4" fmla="*/ 7698285 w 7698285"/>
              <a:gd name="connsiteY4" fmla="*/ 1188285 h 1201018"/>
              <a:gd name="connsiteX0" fmla="*/ 0 w 7698285"/>
              <a:gd name="connsiteY0" fmla="*/ 929194 h 1188341"/>
              <a:gd name="connsiteX1" fmla="*/ 1641902 w 7698285"/>
              <a:gd name="connsiteY1" fmla="*/ 30356 h 1188341"/>
              <a:gd name="connsiteX2" fmla="*/ 3941795 w 7698285"/>
              <a:gd name="connsiteY2" fmla="*/ 1088686 h 1188341"/>
              <a:gd name="connsiteX3" fmla="*/ 5946991 w 7698285"/>
              <a:gd name="connsiteY3" fmla="*/ 472 h 1188341"/>
              <a:gd name="connsiteX4" fmla="*/ 7698285 w 7698285"/>
              <a:gd name="connsiteY4" fmla="*/ 1188341 h 1188341"/>
              <a:gd name="connsiteX0" fmla="*/ 0 w 7766515"/>
              <a:gd name="connsiteY0" fmla="*/ 1064367 h 1188341"/>
              <a:gd name="connsiteX1" fmla="*/ 1710132 w 7766515"/>
              <a:gd name="connsiteY1" fmla="*/ 30356 h 1188341"/>
              <a:gd name="connsiteX2" fmla="*/ 4010025 w 7766515"/>
              <a:gd name="connsiteY2" fmla="*/ 1088686 h 1188341"/>
              <a:gd name="connsiteX3" fmla="*/ 6015221 w 7766515"/>
              <a:gd name="connsiteY3" fmla="*/ 472 h 1188341"/>
              <a:gd name="connsiteX4" fmla="*/ 7766515 w 7766515"/>
              <a:gd name="connsiteY4" fmla="*/ 1188341 h 1188341"/>
              <a:gd name="connsiteX0" fmla="*/ 0 w 7809158"/>
              <a:gd name="connsiteY0" fmla="*/ 682705 h 1188341"/>
              <a:gd name="connsiteX1" fmla="*/ 1752775 w 7809158"/>
              <a:gd name="connsiteY1" fmla="*/ 30356 h 1188341"/>
              <a:gd name="connsiteX2" fmla="*/ 4052668 w 7809158"/>
              <a:gd name="connsiteY2" fmla="*/ 1088686 h 1188341"/>
              <a:gd name="connsiteX3" fmla="*/ 6057864 w 7809158"/>
              <a:gd name="connsiteY3" fmla="*/ 472 h 1188341"/>
              <a:gd name="connsiteX4" fmla="*/ 7809158 w 7809158"/>
              <a:gd name="connsiteY4" fmla="*/ 1188341 h 1188341"/>
              <a:gd name="connsiteX0" fmla="*/ 0 w 7809158"/>
              <a:gd name="connsiteY0" fmla="*/ 682705 h 1188341"/>
              <a:gd name="connsiteX1" fmla="*/ 1752775 w 7809158"/>
              <a:gd name="connsiteY1" fmla="*/ 30356 h 1188341"/>
              <a:gd name="connsiteX2" fmla="*/ 4052668 w 7809158"/>
              <a:gd name="connsiteY2" fmla="*/ 1088686 h 1188341"/>
              <a:gd name="connsiteX3" fmla="*/ 6057864 w 7809158"/>
              <a:gd name="connsiteY3" fmla="*/ 472 h 1188341"/>
              <a:gd name="connsiteX4" fmla="*/ 7809158 w 7809158"/>
              <a:gd name="connsiteY4" fmla="*/ 1188341 h 1188341"/>
              <a:gd name="connsiteX0" fmla="*/ 0 w 7800630"/>
              <a:gd name="connsiteY0" fmla="*/ 1104124 h 1188341"/>
              <a:gd name="connsiteX1" fmla="*/ 1744247 w 7800630"/>
              <a:gd name="connsiteY1" fmla="*/ 30356 h 1188341"/>
              <a:gd name="connsiteX2" fmla="*/ 4044140 w 7800630"/>
              <a:gd name="connsiteY2" fmla="*/ 1088686 h 1188341"/>
              <a:gd name="connsiteX3" fmla="*/ 6049336 w 7800630"/>
              <a:gd name="connsiteY3" fmla="*/ 472 h 1188341"/>
              <a:gd name="connsiteX4" fmla="*/ 7800630 w 7800630"/>
              <a:gd name="connsiteY4" fmla="*/ 1188341 h 1188341"/>
              <a:gd name="connsiteX0" fmla="*/ 0 w 7800630"/>
              <a:gd name="connsiteY0" fmla="*/ 1120027 h 1188341"/>
              <a:gd name="connsiteX1" fmla="*/ 1744247 w 7800630"/>
              <a:gd name="connsiteY1" fmla="*/ 30356 h 1188341"/>
              <a:gd name="connsiteX2" fmla="*/ 4044140 w 7800630"/>
              <a:gd name="connsiteY2" fmla="*/ 1088686 h 1188341"/>
              <a:gd name="connsiteX3" fmla="*/ 6049336 w 7800630"/>
              <a:gd name="connsiteY3" fmla="*/ 472 h 1188341"/>
              <a:gd name="connsiteX4" fmla="*/ 7800630 w 7800630"/>
              <a:gd name="connsiteY4" fmla="*/ 1188341 h 1188341"/>
              <a:gd name="connsiteX0" fmla="*/ 0 w 7800630"/>
              <a:gd name="connsiteY0" fmla="*/ 1120027 h 1188341"/>
              <a:gd name="connsiteX1" fmla="*/ 1744247 w 7800630"/>
              <a:gd name="connsiteY1" fmla="*/ 30356 h 1188341"/>
              <a:gd name="connsiteX2" fmla="*/ 4044140 w 7800630"/>
              <a:gd name="connsiteY2" fmla="*/ 1088686 h 1188341"/>
              <a:gd name="connsiteX3" fmla="*/ 6049336 w 7800630"/>
              <a:gd name="connsiteY3" fmla="*/ 472 h 1188341"/>
              <a:gd name="connsiteX4" fmla="*/ 7800630 w 7800630"/>
              <a:gd name="connsiteY4" fmla="*/ 1188341 h 1188341"/>
              <a:gd name="connsiteX0" fmla="*/ 0 w 7851801"/>
              <a:gd name="connsiteY0" fmla="*/ 1120082 h 1120082"/>
              <a:gd name="connsiteX1" fmla="*/ 1744247 w 7851801"/>
              <a:gd name="connsiteY1" fmla="*/ 30411 h 1120082"/>
              <a:gd name="connsiteX2" fmla="*/ 4044140 w 7851801"/>
              <a:gd name="connsiteY2" fmla="*/ 1088741 h 1120082"/>
              <a:gd name="connsiteX3" fmla="*/ 6049336 w 7851801"/>
              <a:gd name="connsiteY3" fmla="*/ 527 h 1120082"/>
              <a:gd name="connsiteX4" fmla="*/ 7851801 w 7851801"/>
              <a:gd name="connsiteY4" fmla="*/ 1061175 h 1120082"/>
              <a:gd name="connsiteX0" fmla="*/ 0 w 7851801"/>
              <a:gd name="connsiteY0" fmla="*/ 1120082 h 1120082"/>
              <a:gd name="connsiteX1" fmla="*/ 1744247 w 7851801"/>
              <a:gd name="connsiteY1" fmla="*/ 30411 h 1120082"/>
              <a:gd name="connsiteX2" fmla="*/ 4044140 w 7851801"/>
              <a:gd name="connsiteY2" fmla="*/ 1088741 h 1120082"/>
              <a:gd name="connsiteX3" fmla="*/ 6049336 w 7851801"/>
              <a:gd name="connsiteY3" fmla="*/ 527 h 1120082"/>
              <a:gd name="connsiteX4" fmla="*/ 7851801 w 7851801"/>
              <a:gd name="connsiteY4" fmla="*/ 1061175 h 1120082"/>
              <a:gd name="connsiteX0" fmla="*/ 0 w 7851801"/>
              <a:gd name="connsiteY0" fmla="*/ 1120082 h 1120082"/>
              <a:gd name="connsiteX1" fmla="*/ 1744247 w 7851801"/>
              <a:gd name="connsiteY1" fmla="*/ 30411 h 1120082"/>
              <a:gd name="connsiteX2" fmla="*/ 4044140 w 7851801"/>
              <a:gd name="connsiteY2" fmla="*/ 1088741 h 1120082"/>
              <a:gd name="connsiteX3" fmla="*/ 6049336 w 7851801"/>
              <a:gd name="connsiteY3" fmla="*/ 527 h 1120082"/>
              <a:gd name="connsiteX4" fmla="*/ 7851801 w 7851801"/>
              <a:gd name="connsiteY4" fmla="*/ 1061175 h 1120082"/>
              <a:gd name="connsiteX0" fmla="*/ 0 w 7851801"/>
              <a:gd name="connsiteY0" fmla="*/ 1119555 h 1119555"/>
              <a:gd name="connsiteX1" fmla="*/ 1744247 w 7851801"/>
              <a:gd name="connsiteY1" fmla="*/ 29884 h 1119555"/>
              <a:gd name="connsiteX2" fmla="*/ 4044140 w 7851801"/>
              <a:gd name="connsiteY2" fmla="*/ 1088214 h 1119555"/>
              <a:gd name="connsiteX3" fmla="*/ 6049336 w 7851801"/>
              <a:gd name="connsiteY3" fmla="*/ 0 h 1119555"/>
              <a:gd name="connsiteX4" fmla="*/ 7851801 w 7851801"/>
              <a:gd name="connsiteY4" fmla="*/ 1060648 h 1119555"/>
              <a:gd name="connsiteX0" fmla="*/ 0 w 7851801"/>
              <a:gd name="connsiteY0" fmla="*/ 1119555 h 1119555"/>
              <a:gd name="connsiteX1" fmla="*/ 1744247 w 7851801"/>
              <a:gd name="connsiteY1" fmla="*/ 29884 h 1119555"/>
              <a:gd name="connsiteX2" fmla="*/ 4044140 w 7851801"/>
              <a:gd name="connsiteY2" fmla="*/ 1088214 h 1119555"/>
              <a:gd name="connsiteX3" fmla="*/ 6049336 w 7851801"/>
              <a:gd name="connsiteY3" fmla="*/ 0 h 1119555"/>
              <a:gd name="connsiteX4" fmla="*/ 7851801 w 7851801"/>
              <a:gd name="connsiteY4" fmla="*/ 1060648 h 1119555"/>
              <a:gd name="connsiteX0" fmla="*/ 0 w 7851801"/>
              <a:gd name="connsiteY0" fmla="*/ 1119555 h 1119555"/>
              <a:gd name="connsiteX1" fmla="*/ 2349784 w 7851801"/>
              <a:gd name="connsiteY1" fmla="*/ 13981 h 1119555"/>
              <a:gd name="connsiteX2" fmla="*/ 4044140 w 7851801"/>
              <a:gd name="connsiteY2" fmla="*/ 1088214 h 1119555"/>
              <a:gd name="connsiteX3" fmla="*/ 6049336 w 7851801"/>
              <a:gd name="connsiteY3" fmla="*/ 0 h 1119555"/>
              <a:gd name="connsiteX4" fmla="*/ 7851801 w 7851801"/>
              <a:gd name="connsiteY4" fmla="*/ 1060648 h 1119555"/>
              <a:gd name="connsiteX0" fmla="*/ 0 w 7118332"/>
              <a:gd name="connsiteY0" fmla="*/ 1079799 h 1088237"/>
              <a:gd name="connsiteX1" fmla="*/ 1616315 w 7118332"/>
              <a:gd name="connsiteY1" fmla="*/ 13981 h 1088237"/>
              <a:gd name="connsiteX2" fmla="*/ 3310671 w 7118332"/>
              <a:gd name="connsiteY2" fmla="*/ 1088214 h 1088237"/>
              <a:gd name="connsiteX3" fmla="*/ 5315867 w 7118332"/>
              <a:gd name="connsiteY3" fmla="*/ 0 h 1088237"/>
              <a:gd name="connsiteX4" fmla="*/ 7118332 w 7118332"/>
              <a:gd name="connsiteY4" fmla="*/ 1060648 h 1088237"/>
              <a:gd name="connsiteX0" fmla="*/ 0 w 7118332"/>
              <a:gd name="connsiteY0" fmla="*/ 1079799 h 1088237"/>
              <a:gd name="connsiteX1" fmla="*/ 1616315 w 7118332"/>
              <a:gd name="connsiteY1" fmla="*/ 13981 h 1088237"/>
              <a:gd name="connsiteX2" fmla="*/ 3310671 w 7118332"/>
              <a:gd name="connsiteY2" fmla="*/ 1088214 h 1088237"/>
              <a:gd name="connsiteX3" fmla="*/ 5315867 w 7118332"/>
              <a:gd name="connsiteY3" fmla="*/ 0 h 1088237"/>
              <a:gd name="connsiteX4" fmla="*/ 7118332 w 7118332"/>
              <a:gd name="connsiteY4" fmla="*/ 1060648 h 1088237"/>
              <a:gd name="connsiteX0" fmla="*/ 0 w 7118332"/>
              <a:gd name="connsiteY0" fmla="*/ 1065820 h 1074258"/>
              <a:gd name="connsiteX1" fmla="*/ 1616315 w 7118332"/>
              <a:gd name="connsiteY1" fmla="*/ 2 h 1074258"/>
              <a:gd name="connsiteX2" fmla="*/ 3310671 w 7118332"/>
              <a:gd name="connsiteY2" fmla="*/ 1074235 h 1074258"/>
              <a:gd name="connsiteX3" fmla="*/ 4974720 w 7118332"/>
              <a:gd name="connsiteY3" fmla="*/ 1924 h 1074258"/>
              <a:gd name="connsiteX4" fmla="*/ 7118332 w 7118332"/>
              <a:gd name="connsiteY4" fmla="*/ 1046669 h 1074258"/>
              <a:gd name="connsiteX0" fmla="*/ 0 w 6623667"/>
              <a:gd name="connsiteY0" fmla="*/ 1065820 h 1074258"/>
              <a:gd name="connsiteX1" fmla="*/ 1616315 w 6623667"/>
              <a:gd name="connsiteY1" fmla="*/ 2 h 1074258"/>
              <a:gd name="connsiteX2" fmla="*/ 3310671 w 6623667"/>
              <a:gd name="connsiteY2" fmla="*/ 1074235 h 1074258"/>
              <a:gd name="connsiteX3" fmla="*/ 4974720 w 6623667"/>
              <a:gd name="connsiteY3" fmla="*/ 1924 h 1074258"/>
              <a:gd name="connsiteX4" fmla="*/ 6623667 w 6623667"/>
              <a:gd name="connsiteY4" fmla="*/ 1038718 h 1074258"/>
              <a:gd name="connsiteX0" fmla="*/ 0 w 6478679"/>
              <a:gd name="connsiteY0" fmla="*/ 1065820 h 1074258"/>
              <a:gd name="connsiteX1" fmla="*/ 1616315 w 6478679"/>
              <a:gd name="connsiteY1" fmla="*/ 2 h 1074258"/>
              <a:gd name="connsiteX2" fmla="*/ 3310671 w 6478679"/>
              <a:gd name="connsiteY2" fmla="*/ 1074235 h 1074258"/>
              <a:gd name="connsiteX3" fmla="*/ 4974720 w 6478679"/>
              <a:gd name="connsiteY3" fmla="*/ 1924 h 1074258"/>
              <a:gd name="connsiteX4" fmla="*/ 6478679 w 6478679"/>
              <a:gd name="connsiteY4" fmla="*/ 1070523 h 1074258"/>
              <a:gd name="connsiteX0" fmla="*/ 0 w 6700425"/>
              <a:gd name="connsiteY0" fmla="*/ 1065820 h 1074258"/>
              <a:gd name="connsiteX1" fmla="*/ 1616315 w 6700425"/>
              <a:gd name="connsiteY1" fmla="*/ 2 h 1074258"/>
              <a:gd name="connsiteX2" fmla="*/ 3310671 w 6700425"/>
              <a:gd name="connsiteY2" fmla="*/ 1074235 h 1074258"/>
              <a:gd name="connsiteX3" fmla="*/ 4974720 w 6700425"/>
              <a:gd name="connsiteY3" fmla="*/ 1924 h 1074258"/>
              <a:gd name="connsiteX4" fmla="*/ 6700425 w 6700425"/>
              <a:gd name="connsiteY4" fmla="*/ 1038717 h 1074258"/>
              <a:gd name="connsiteX0" fmla="*/ 0 w 6700425"/>
              <a:gd name="connsiteY0" fmla="*/ 1127507 h 1135945"/>
              <a:gd name="connsiteX1" fmla="*/ 1616315 w 6700425"/>
              <a:gd name="connsiteY1" fmla="*/ 61689 h 1135945"/>
              <a:gd name="connsiteX2" fmla="*/ 3310671 w 6700425"/>
              <a:gd name="connsiteY2" fmla="*/ 1135922 h 1135945"/>
              <a:gd name="connsiteX3" fmla="*/ 5034421 w 6700425"/>
              <a:gd name="connsiteY3" fmla="*/ 0 h 1135945"/>
              <a:gd name="connsiteX4" fmla="*/ 6700425 w 6700425"/>
              <a:gd name="connsiteY4" fmla="*/ 1100404 h 1135945"/>
              <a:gd name="connsiteX0" fmla="*/ 0 w 6700425"/>
              <a:gd name="connsiteY0" fmla="*/ 1127507 h 1135945"/>
              <a:gd name="connsiteX1" fmla="*/ 1616315 w 6700425"/>
              <a:gd name="connsiteY1" fmla="*/ 61689 h 1135945"/>
              <a:gd name="connsiteX2" fmla="*/ 3310671 w 6700425"/>
              <a:gd name="connsiteY2" fmla="*/ 1135922 h 1135945"/>
              <a:gd name="connsiteX3" fmla="*/ 5034421 w 6700425"/>
              <a:gd name="connsiteY3" fmla="*/ 0 h 1135945"/>
              <a:gd name="connsiteX4" fmla="*/ 6700425 w 6700425"/>
              <a:gd name="connsiteY4" fmla="*/ 1100404 h 1135945"/>
              <a:gd name="connsiteX0" fmla="*/ 0 w 6700425"/>
              <a:gd name="connsiteY0" fmla="*/ 1127507 h 1135945"/>
              <a:gd name="connsiteX1" fmla="*/ 1616315 w 6700425"/>
              <a:gd name="connsiteY1" fmla="*/ 61689 h 1135945"/>
              <a:gd name="connsiteX2" fmla="*/ 3310671 w 6700425"/>
              <a:gd name="connsiteY2" fmla="*/ 1135922 h 1135945"/>
              <a:gd name="connsiteX3" fmla="*/ 5034421 w 6700425"/>
              <a:gd name="connsiteY3" fmla="*/ 0 h 1135945"/>
              <a:gd name="connsiteX4" fmla="*/ 6700425 w 6700425"/>
              <a:gd name="connsiteY4" fmla="*/ 1100404 h 1135945"/>
              <a:gd name="connsiteX0" fmla="*/ 0 w 6700425"/>
              <a:gd name="connsiteY0" fmla="*/ 1127507 h 1135945"/>
              <a:gd name="connsiteX1" fmla="*/ 1616315 w 6700425"/>
              <a:gd name="connsiteY1" fmla="*/ 61689 h 1135945"/>
              <a:gd name="connsiteX2" fmla="*/ 3310671 w 6700425"/>
              <a:gd name="connsiteY2" fmla="*/ 1135922 h 1135945"/>
              <a:gd name="connsiteX3" fmla="*/ 5034421 w 6700425"/>
              <a:gd name="connsiteY3" fmla="*/ 0 h 1135945"/>
              <a:gd name="connsiteX4" fmla="*/ 6700425 w 6700425"/>
              <a:gd name="connsiteY4" fmla="*/ 1100404 h 1135945"/>
              <a:gd name="connsiteX0" fmla="*/ 0 w 6700425"/>
              <a:gd name="connsiteY0" fmla="*/ 1127507 h 1135922"/>
              <a:gd name="connsiteX1" fmla="*/ 1616315 w 6700425"/>
              <a:gd name="connsiteY1" fmla="*/ 61689 h 1135922"/>
              <a:gd name="connsiteX2" fmla="*/ 3310671 w 6700425"/>
              <a:gd name="connsiteY2" fmla="*/ 1135922 h 1135922"/>
              <a:gd name="connsiteX3" fmla="*/ 5034421 w 6700425"/>
              <a:gd name="connsiteY3" fmla="*/ 0 h 1135922"/>
              <a:gd name="connsiteX4" fmla="*/ 6700425 w 6700425"/>
              <a:gd name="connsiteY4" fmla="*/ 1100404 h 1135922"/>
              <a:gd name="connsiteX0" fmla="*/ 0 w 6700425"/>
              <a:gd name="connsiteY0" fmla="*/ 1127509 h 1135924"/>
              <a:gd name="connsiteX1" fmla="*/ 1616315 w 6700425"/>
              <a:gd name="connsiteY1" fmla="*/ 61691 h 1135924"/>
              <a:gd name="connsiteX2" fmla="*/ 3310671 w 6700425"/>
              <a:gd name="connsiteY2" fmla="*/ 1135924 h 1135924"/>
              <a:gd name="connsiteX3" fmla="*/ 5034421 w 6700425"/>
              <a:gd name="connsiteY3" fmla="*/ 2 h 1135924"/>
              <a:gd name="connsiteX4" fmla="*/ 6700425 w 6700425"/>
              <a:gd name="connsiteY4" fmla="*/ 1100406 h 1135924"/>
              <a:gd name="connsiteX0" fmla="*/ 0 w 6700425"/>
              <a:gd name="connsiteY0" fmla="*/ 1127509 h 1135924"/>
              <a:gd name="connsiteX1" fmla="*/ 1616315 w 6700425"/>
              <a:gd name="connsiteY1" fmla="*/ 61691 h 1135924"/>
              <a:gd name="connsiteX2" fmla="*/ 3310671 w 6700425"/>
              <a:gd name="connsiteY2" fmla="*/ 1135924 h 1135924"/>
              <a:gd name="connsiteX3" fmla="*/ 5034421 w 6700425"/>
              <a:gd name="connsiteY3" fmla="*/ 2 h 1135924"/>
              <a:gd name="connsiteX4" fmla="*/ 6700425 w 6700425"/>
              <a:gd name="connsiteY4" fmla="*/ 1100406 h 1135924"/>
              <a:gd name="connsiteX0" fmla="*/ 0 w 6700425"/>
              <a:gd name="connsiteY0" fmla="*/ 1127509 h 1135924"/>
              <a:gd name="connsiteX1" fmla="*/ 1616315 w 6700425"/>
              <a:gd name="connsiteY1" fmla="*/ 61691 h 1135924"/>
              <a:gd name="connsiteX2" fmla="*/ 3310671 w 6700425"/>
              <a:gd name="connsiteY2" fmla="*/ 1135924 h 1135924"/>
              <a:gd name="connsiteX3" fmla="*/ 5034421 w 6700425"/>
              <a:gd name="connsiteY3" fmla="*/ 2 h 1135924"/>
              <a:gd name="connsiteX4" fmla="*/ 6700425 w 6700425"/>
              <a:gd name="connsiteY4" fmla="*/ 1072905 h 1135924"/>
              <a:gd name="connsiteX0" fmla="*/ 0 w 6715173"/>
              <a:gd name="connsiteY0" fmla="*/ 1127509 h 1135924"/>
              <a:gd name="connsiteX1" fmla="*/ 1616315 w 6715173"/>
              <a:gd name="connsiteY1" fmla="*/ 61691 h 1135924"/>
              <a:gd name="connsiteX2" fmla="*/ 3310671 w 6715173"/>
              <a:gd name="connsiteY2" fmla="*/ 1135924 h 1135924"/>
              <a:gd name="connsiteX3" fmla="*/ 5034421 w 6715173"/>
              <a:gd name="connsiteY3" fmla="*/ 2 h 1135924"/>
              <a:gd name="connsiteX4" fmla="*/ 6715173 w 6715173"/>
              <a:gd name="connsiteY4" fmla="*/ 1059155 h 113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5173" h="1135924">
                <a:moveTo>
                  <a:pt x="0" y="1127509"/>
                </a:moveTo>
                <a:cubicBezTo>
                  <a:pt x="507007" y="1133134"/>
                  <a:pt x="1064537" y="60289"/>
                  <a:pt x="1616315" y="61691"/>
                </a:cubicBezTo>
                <a:cubicBezTo>
                  <a:pt x="2168093" y="63093"/>
                  <a:pt x="2778719" y="1127987"/>
                  <a:pt x="3310671" y="1135924"/>
                </a:cubicBezTo>
                <a:cubicBezTo>
                  <a:pt x="3866607" y="1117437"/>
                  <a:pt x="4488155" y="10816"/>
                  <a:pt x="5034421" y="2"/>
                </a:cubicBezTo>
                <a:cubicBezTo>
                  <a:pt x="5562285" y="-1785"/>
                  <a:pt x="6713956" y="1071307"/>
                  <a:pt x="6715173" y="1059155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6"/>
          <p:cNvSpPr txBox="1">
            <a:spLocks noChangeArrowheads="1"/>
          </p:cNvSpPr>
          <p:nvPr userDrawn="1"/>
        </p:nvSpPr>
        <p:spPr bwMode="auto">
          <a:xfrm>
            <a:off x="476362" y="1903967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年度工作概述</a:t>
            </a: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2060538" y="2904191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工作完成情况</a:t>
            </a:r>
          </a:p>
        </p:txBody>
      </p:sp>
      <p:sp>
        <p:nvSpPr>
          <p:cNvPr id="8" name="TextBox 6"/>
          <p:cNvSpPr txBox="1">
            <a:spLocks noChangeArrowheads="1"/>
          </p:cNvSpPr>
          <p:nvPr userDrawn="1"/>
        </p:nvSpPr>
        <p:spPr bwMode="auto">
          <a:xfrm>
            <a:off x="3658326" y="1901113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成功项目展示</a:t>
            </a: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5220072" y="2918132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工作不足之处</a:t>
            </a:r>
            <a:endParaRPr 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862349" y="2676127"/>
            <a:ext cx="1047751" cy="1047751"/>
            <a:chOff x="1008115" y="2542722"/>
            <a:chExt cx="1360493" cy="1360493"/>
          </a:xfrm>
        </p:grpSpPr>
        <p:grpSp>
          <p:nvGrpSpPr>
            <p:cNvPr id="11" name="组合 10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" name="同心圆 1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351287" y="2797030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002060"/>
                  </a:solidFill>
                  <a:latin typeface="微软雅黑" pitchFamily="34" charset="-122"/>
                  <a:ea typeface="造字工房劲黑（非商用）常规体" pitchFamily="50" charset="-122"/>
                </a:rPr>
                <a:t>1</a:t>
              </a:r>
              <a:endParaRPr lang="zh-CN" altLang="en-US" sz="4000" b="1" dirty="0">
                <a:solidFill>
                  <a:srgbClr val="002060"/>
                </a:solidFill>
                <a:latin typeface="微软雅黑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3998332" y="2647118"/>
            <a:ext cx="1047751" cy="1047751"/>
            <a:chOff x="4770261" y="2542722"/>
            <a:chExt cx="1360493" cy="1360493"/>
          </a:xfrm>
        </p:grpSpPr>
        <p:grpSp>
          <p:nvGrpSpPr>
            <p:cNvPr id="16" name="组合 15"/>
            <p:cNvGrpSpPr/>
            <p:nvPr/>
          </p:nvGrpSpPr>
          <p:grpSpPr>
            <a:xfrm>
              <a:off x="4770261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5124493" y="2780033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002060"/>
                  </a:solidFill>
                  <a:latin typeface="微软雅黑" pitchFamily="34" charset="-122"/>
                  <a:ea typeface="造字工房劲黑（非商用）常规体" pitchFamily="50" charset="-122"/>
                </a:rPr>
                <a:t>3</a:t>
              </a:r>
              <a:endParaRPr lang="zh-CN" altLang="en-US" sz="4000" b="1" dirty="0">
                <a:solidFill>
                  <a:srgbClr val="002060"/>
                </a:solidFill>
                <a:latin typeface="微软雅黑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2398370" y="1648195"/>
            <a:ext cx="1047751" cy="1047751"/>
            <a:chOff x="2889188" y="1494971"/>
            <a:chExt cx="1360493" cy="1360493"/>
          </a:xfrm>
        </p:grpSpPr>
        <p:grpSp>
          <p:nvGrpSpPr>
            <p:cNvPr id="21" name="组合 20"/>
            <p:cNvGrpSpPr/>
            <p:nvPr/>
          </p:nvGrpSpPr>
          <p:grpSpPr>
            <a:xfrm>
              <a:off x="2889188" y="1494971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3" name="同心圆 2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243268" y="1759181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002060"/>
                  </a:solidFill>
                  <a:latin typeface="微软雅黑" pitchFamily="34" charset="-122"/>
                  <a:ea typeface="造字工房劲黑（非商用）常规体" pitchFamily="50" charset="-122"/>
                </a:rPr>
                <a:t>2</a:t>
              </a:r>
              <a:endParaRPr lang="zh-CN" altLang="en-US" sz="4000" b="1" dirty="0">
                <a:solidFill>
                  <a:srgbClr val="002060"/>
                </a:solidFill>
                <a:latin typeface="微软雅黑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>
            <a:off x="5582508" y="1561903"/>
            <a:ext cx="1047751" cy="1047751"/>
            <a:chOff x="6651335" y="1494971"/>
            <a:chExt cx="1360493" cy="1360493"/>
          </a:xfrm>
        </p:grpSpPr>
        <p:grpSp>
          <p:nvGrpSpPr>
            <p:cNvPr id="26" name="组合 25"/>
            <p:cNvGrpSpPr/>
            <p:nvPr/>
          </p:nvGrpSpPr>
          <p:grpSpPr>
            <a:xfrm>
              <a:off x="6651335" y="1494971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980723" y="1724166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002060"/>
                  </a:solidFill>
                  <a:latin typeface="微软雅黑" pitchFamily="34" charset="-122"/>
                  <a:ea typeface="造字工房劲黑（非商用）常规体" pitchFamily="50" charset="-122"/>
                </a:rPr>
                <a:t>4</a:t>
              </a:r>
              <a:endParaRPr lang="zh-CN" altLang="en-US" sz="4000" b="1" dirty="0">
                <a:solidFill>
                  <a:srgbClr val="002060"/>
                </a:solidFill>
                <a:latin typeface="微软雅黑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>
            <a:off x="7120313" y="2635778"/>
            <a:ext cx="1047751" cy="1047751"/>
            <a:chOff x="6651335" y="1494971"/>
            <a:chExt cx="1360493" cy="1360493"/>
          </a:xfrm>
        </p:grpSpPr>
        <p:grpSp>
          <p:nvGrpSpPr>
            <p:cNvPr id="31" name="组合 30"/>
            <p:cNvGrpSpPr/>
            <p:nvPr/>
          </p:nvGrpSpPr>
          <p:grpSpPr>
            <a:xfrm>
              <a:off x="6651335" y="1494971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7011696" y="1738356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002060"/>
                  </a:solidFill>
                  <a:latin typeface="微软雅黑" pitchFamily="34" charset="-122"/>
                  <a:ea typeface="造字工房劲黑（非商用）常规体" pitchFamily="50" charset="-122"/>
                </a:rPr>
                <a:t>5</a:t>
              </a:r>
            </a:p>
          </p:txBody>
        </p:sp>
      </p:grpSp>
      <p:sp>
        <p:nvSpPr>
          <p:cNvPr id="35" name="TextBox 34"/>
          <p:cNvSpPr txBox="1">
            <a:spLocks noChangeArrowheads="1"/>
          </p:cNvSpPr>
          <p:nvPr userDrawn="1"/>
        </p:nvSpPr>
        <p:spPr bwMode="auto">
          <a:xfrm>
            <a:off x="6732240" y="1883608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明年工作计划</a:t>
            </a:r>
          </a:p>
        </p:txBody>
      </p:sp>
    </p:spTree>
    <p:extLst>
      <p:ext uri="{BB962C8B-B14F-4D97-AF65-F5344CB8AC3E}">
        <p14:creationId xmlns:p14="http://schemas.microsoft.com/office/powerpoint/2010/main" val="64208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  <p:bldP spid="9" grpId="0"/>
      <p:bldP spid="35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0C53-5EA7-4A7B-B035-0D740D79EBF9}" type="datetimeFigureOut">
              <a:rPr lang="zh-CN" altLang="en-US" smtClean="0"/>
              <a:pPr/>
              <a:t>2017/9/17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2017/9/17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8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64" r:id="rId5"/>
    <p:sldLayoutId id="2147483665" r:id="rId6"/>
    <p:sldLayoutId id="2147483666" r:id="rId7"/>
    <p:sldLayoutId id="2147483662" r:id="rId8"/>
    <p:sldLayoutId id="2147483668" r:id="rId9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952093"/>
            <a:ext cx="9666514" cy="191407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7" name="两首“成功”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865040" y="-1848550"/>
            <a:ext cx="609600" cy="609600"/>
          </a:xfrm>
          <a:prstGeom prst="rect">
            <a:avLst/>
          </a:prstGeom>
        </p:spPr>
      </p:pic>
      <p:grpSp>
        <p:nvGrpSpPr>
          <p:cNvPr id="2" name="组合 307"/>
          <p:cNvGrpSpPr/>
          <p:nvPr/>
        </p:nvGrpSpPr>
        <p:grpSpPr>
          <a:xfrm>
            <a:off x="6301313" y="1984511"/>
            <a:ext cx="2110569" cy="1870583"/>
            <a:chOff x="3047319" y="2392254"/>
            <a:chExt cx="3255222" cy="2885080"/>
          </a:xfrm>
          <a:solidFill>
            <a:schemeClr val="bg1">
              <a:lumMod val="95000"/>
            </a:schemeClr>
          </a:solidFill>
        </p:grpSpPr>
        <p:sp>
          <p:nvSpPr>
            <p:cNvPr id="309" name="Freeform 5"/>
            <p:cNvSpPr/>
            <p:nvPr/>
          </p:nvSpPr>
          <p:spPr bwMode="auto">
            <a:xfrm rot="10800000">
              <a:off x="3047319" y="2392254"/>
              <a:ext cx="3255222" cy="2885080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5A9E"/>
            </a:solidFill>
            <a:ln w="25400">
              <a:solidFill>
                <a:schemeClr val="bg1"/>
              </a:solidFill>
            </a:ln>
            <a:effectLst>
              <a:innerShdw blurRad="152400" dist="63500" dir="27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Freeform 5"/>
            <p:cNvSpPr/>
            <p:nvPr/>
          </p:nvSpPr>
          <p:spPr bwMode="auto">
            <a:xfrm rot="10800000">
              <a:off x="3248003" y="2549497"/>
              <a:ext cx="2867238" cy="254121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bg1"/>
              </a:solidFill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1" name="Freeform 5"/>
          <p:cNvSpPr/>
          <p:nvPr/>
        </p:nvSpPr>
        <p:spPr bwMode="auto">
          <a:xfrm rot="10800000">
            <a:off x="4960888" y="2949492"/>
            <a:ext cx="1643369" cy="145650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114300" dist="508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2" name="Freeform 5"/>
          <p:cNvSpPr/>
          <p:nvPr/>
        </p:nvSpPr>
        <p:spPr bwMode="auto">
          <a:xfrm rot="10800000">
            <a:off x="5052936" y="3035220"/>
            <a:ext cx="1447498" cy="128290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" name="组合 312"/>
          <p:cNvGrpSpPr/>
          <p:nvPr/>
        </p:nvGrpSpPr>
        <p:grpSpPr>
          <a:xfrm>
            <a:off x="6595367" y="442260"/>
            <a:ext cx="1643369" cy="1456507"/>
            <a:chOff x="3047319" y="2392254"/>
            <a:chExt cx="3255222" cy="2885080"/>
          </a:xfrm>
        </p:grpSpPr>
        <p:sp>
          <p:nvSpPr>
            <p:cNvPr id="314" name="Freeform 5"/>
            <p:cNvSpPr/>
            <p:nvPr/>
          </p:nvSpPr>
          <p:spPr bwMode="auto">
            <a:xfrm rot="10800000">
              <a:off x="3047319" y="2392254"/>
              <a:ext cx="3255222" cy="2885080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5A9E"/>
            </a:solidFill>
            <a:ln w="25400">
              <a:gradFill flip="none" rotWithShape="1">
                <a:gsLst>
                  <a:gs pos="100000">
                    <a:srgbClr val="B2B2B2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50800" dir="27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5"/>
            <p:cNvSpPr/>
            <p:nvPr/>
          </p:nvSpPr>
          <p:spPr bwMode="auto">
            <a:xfrm rot="10800000">
              <a:off x="3228378" y="2550036"/>
              <a:ext cx="2867236" cy="25412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bg1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6" name="Freeform 5"/>
          <p:cNvSpPr/>
          <p:nvPr/>
        </p:nvSpPr>
        <p:spPr bwMode="auto">
          <a:xfrm rot="10800000">
            <a:off x="7961058" y="1532359"/>
            <a:ext cx="836233" cy="7411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63500" dist="254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7" name="Freeform 5"/>
          <p:cNvSpPr/>
          <p:nvPr/>
        </p:nvSpPr>
        <p:spPr bwMode="auto">
          <a:xfrm rot="10800000">
            <a:off x="8044372" y="1601460"/>
            <a:ext cx="669603" cy="59346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34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8" name="Freeform 5"/>
          <p:cNvSpPr/>
          <p:nvPr/>
        </p:nvSpPr>
        <p:spPr bwMode="auto">
          <a:xfrm rot="10800000">
            <a:off x="5736359" y="1309933"/>
            <a:ext cx="1080498" cy="9576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101600" dist="381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9" name="Freeform 5"/>
          <p:cNvSpPr/>
          <p:nvPr/>
        </p:nvSpPr>
        <p:spPr bwMode="auto">
          <a:xfrm rot="10800000">
            <a:off x="5821963" y="1389748"/>
            <a:ext cx="908477" cy="80517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0" name="Freeform 5"/>
          <p:cNvSpPr/>
          <p:nvPr/>
        </p:nvSpPr>
        <p:spPr bwMode="auto">
          <a:xfrm rot="10800000">
            <a:off x="5843396" y="496765"/>
            <a:ext cx="836233" cy="7411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F0F0F0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63500" dist="254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1" name="Freeform 5"/>
          <p:cNvSpPr/>
          <p:nvPr/>
        </p:nvSpPr>
        <p:spPr bwMode="auto">
          <a:xfrm rot="10800000">
            <a:off x="5926710" y="570606"/>
            <a:ext cx="669603" cy="59346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34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2" name="Freeform 5"/>
          <p:cNvSpPr/>
          <p:nvPr/>
        </p:nvSpPr>
        <p:spPr bwMode="auto">
          <a:xfrm rot="10800000">
            <a:off x="5230777" y="2151411"/>
            <a:ext cx="836233" cy="7411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63500" dist="254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3" name="Freeform 5"/>
          <p:cNvSpPr/>
          <p:nvPr/>
        </p:nvSpPr>
        <p:spPr bwMode="auto">
          <a:xfrm rot="10800000">
            <a:off x="5310840" y="2227595"/>
            <a:ext cx="669603" cy="59346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34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79" name="Freeform 5"/>
          <p:cNvSpPr/>
          <p:nvPr/>
        </p:nvSpPr>
        <p:spPr bwMode="auto">
          <a:xfrm rot="10800000">
            <a:off x="6435743" y="3918627"/>
            <a:ext cx="694406" cy="6154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63500" dist="254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80" name="Freeform 5"/>
          <p:cNvSpPr/>
          <p:nvPr/>
        </p:nvSpPr>
        <p:spPr bwMode="auto">
          <a:xfrm rot="10800000">
            <a:off x="6511436" y="3977920"/>
            <a:ext cx="556037" cy="49281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34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81" name="文本框 28"/>
          <p:cNvSpPr txBox="1"/>
          <p:nvPr/>
        </p:nvSpPr>
        <p:spPr>
          <a:xfrm>
            <a:off x="5149493" y="3408447"/>
            <a:ext cx="1235334" cy="60785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飞跃</a:t>
            </a:r>
          </a:p>
        </p:txBody>
      </p:sp>
      <p:sp>
        <p:nvSpPr>
          <p:cNvPr id="382" name="文本框 30"/>
          <p:cNvSpPr txBox="1"/>
          <p:nvPr/>
        </p:nvSpPr>
        <p:spPr>
          <a:xfrm>
            <a:off x="6865654" y="920995"/>
            <a:ext cx="1064040" cy="60785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创新</a:t>
            </a:r>
          </a:p>
        </p:txBody>
      </p:sp>
      <p:sp>
        <p:nvSpPr>
          <p:cNvPr id="383" name="文本框 30"/>
          <p:cNvSpPr txBox="1"/>
          <p:nvPr/>
        </p:nvSpPr>
        <p:spPr>
          <a:xfrm>
            <a:off x="6559137" y="2497391"/>
            <a:ext cx="1614664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共赢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-6000340" y="1105623"/>
            <a:ext cx="9588121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0" b="1" dirty="0">
                <a:solidFill>
                  <a:srgbClr val="005A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8000" b="1" dirty="0">
              <a:solidFill>
                <a:srgbClr val="005A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-4761085" y="2375838"/>
            <a:ext cx="911289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清华大学工程管理硕士</a:t>
            </a:r>
          </a:p>
          <a:p>
            <a:pPr algn="r"/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入学引导课程</a:t>
            </a:r>
          </a:p>
        </p:txBody>
      </p:sp>
      <p:sp>
        <p:nvSpPr>
          <p:cNvPr id="420" name="圆角矩形 419"/>
          <p:cNvSpPr/>
          <p:nvPr/>
        </p:nvSpPr>
        <p:spPr>
          <a:xfrm>
            <a:off x="735545" y="3510857"/>
            <a:ext cx="2869355" cy="414186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6" tIns="35658" rIns="71316" bIns="3565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chemeClr val="tx1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888067" y="3489030"/>
            <a:ext cx="2709213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+mj-ea"/>
                <a:ea typeface="+mj-ea"/>
              </a:rPr>
              <a:t>晨间汇报</a:t>
            </a:r>
          </a:p>
        </p:txBody>
      </p:sp>
      <p:grpSp>
        <p:nvGrpSpPr>
          <p:cNvPr id="4" name="Group 91"/>
          <p:cNvGrpSpPr/>
          <p:nvPr/>
        </p:nvGrpSpPr>
        <p:grpSpPr bwMode="auto">
          <a:xfrm>
            <a:off x="3756398" y="3477974"/>
            <a:ext cx="342437" cy="342177"/>
            <a:chOff x="936" y="1480"/>
            <a:chExt cx="1589" cy="1588"/>
          </a:xfrm>
        </p:grpSpPr>
        <p:grpSp>
          <p:nvGrpSpPr>
            <p:cNvPr id="6" name="组合 33"/>
            <p:cNvGrpSpPr/>
            <p:nvPr/>
          </p:nvGrpSpPr>
          <p:grpSpPr bwMode="auto">
            <a:xfrm>
              <a:off x="985" y="1584"/>
              <a:ext cx="1441" cy="1439"/>
              <a:chOff x="1754168" y="3653262"/>
              <a:chExt cx="1857599" cy="1857597"/>
            </a:xfrm>
          </p:grpSpPr>
          <p:sp>
            <p:nvSpPr>
              <p:cNvPr id="428" name="椭圆 427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429" name="椭圆 428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0067B4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30" name="椭圆 429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005A9E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431" name="矩形 430"/>
              <p:cNvSpPr/>
              <p:nvPr/>
            </p:nvSpPr>
            <p:spPr>
              <a:xfrm>
                <a:off x="2581452" y="4093187"/>
                <a:ext cx="199958" cy="5504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" name="组合 4"/>
            <p:cNvGrpSpPr/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425" name="椭圆 424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6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7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32" name="Freeform 5"/>
          <p:cNvSpPr/>
          <p:nvPr/>
        </p:nvSpPr>
        <p:spPr bwMode="auto">
          <a:xfrm rot="10800000">
            <a:off x="7352932" y="3898105"/>
            <a:ext cx="1080498" cy="9576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101600" dist="381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33" name="Freeform 5"/>
          <p:cNvSpPr/>
          <p:nvPr/>
        </p:nvSpPr>
        <p:spPr bwMode="auto">
          <a:xfrm rot="10800000">
            <a:off x="7438536" y="3977920"/>
            <a:ext cx="908477" cy="80517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43" name="Picture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9842"/>
            <a:ext cx="756552" cy="746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5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5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5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5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000"/>
                            </p:stCondLst>
                            <p:childTnLst>
                              <p:par>
                                <p:cTn id="10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2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500"/>
                            </p:stCondLst>
                            <p:childTnLst>
                              <p:par>
                                <p:cTn id="10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8700"/>
                            </p:stCondLst>
                            <p:childTnLst>
                              <p:par>
                                <p:cTn id="1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2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200"/>
                            </p:stCondLst>
                            <p:childTnLst>
                              <p:par>
                                <p:cTn id="1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 tmFilter="0,0; .5, 1; 1, 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 tmFilter="0,0; .5, 1; 1, 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260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-0.32327 -1.48148E-6 " pathEditMode="relative" rAng="0" ptsTypes="AA">
                                      <p:cBhvr>
                                        <p:cTn id="141" dur="1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63" y="0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11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12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39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5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7"/>
                </p:tgtEl>
              </p:cMediaNode>
            </p:audio>
          </p:childTnLst>
        </p:cTn>
      </p:par>
    </p:tnLst>
    <p:bldLst>
      <p:bldP spid="5" grpId="0" animBg="1"/>
      <p:bldP spid="311" grpId="0" animBg="1"/>
      <p:bldP spid="312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79" grpId="0" animBg="1"/>
      <p:bldP spid="380" grpId="0" animBg="1"/>
      <p:bldP spid="381" grpId="0"/>
      <p:bldP spid="382" grpId="0"/>
      <p:bldP spid="383" grpId="0"/>
      <p:bldP spid="417" grpId="0"/>
      <p:bldP spid="418" grpId="0"/>
      <p:bldP spid="420" grpId="0" animBg="1"/>
      <p:bldP spid="421" grpId="0"/>
      <p:bldP spid="432" grpId="0" animBg="1"/>
      <p:bldP spid="4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流程图: 摘录 34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pic>
        <p:nvPicPr>
          <p:cNvPr id="4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64" y="250030"/>
            <a:ext cx="4679578" cy="317878"/>
          </a:xfrm>
          <a:prstGeom prst="rect">
            <a:avLst/>
          </a:prstGeom>
        </p:spPr>
      </p:pic>
      <p:sp>
        <p:nvSpPr>
          <p:cNvPr id="70" name="Rectangle 11"/>
          <p:cNvSpPr/>
          <p:nvPr/>
        </p:nvSpPr>
        <p:spPr>
          <a:xfrm>
            <a:off x="7041373" y="1031583"/>
            <a:ext cx="181466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超限学习过程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WIKI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，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GIT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的工具支持 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校内各社团资源支持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校内图书馆支持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现场所有同学自身的资源 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现场教学环境的支持</a:t>
            </a: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往期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学长的资源 </a:t>
            </a: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教育中心的支持 </a:t>
            </a: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课程挑战方的导师、助教支持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71" name="TextBox 12"/>
          <p:cNvSpPr txBox="1"/>
          <p:nvPr/>
        </p:nvSpPr>
        <p:spPr>
          <a:xfrm>
            <a:off x="5158350" y="1091122"/>
            <a:ext cx="1883023" cy="260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4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天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导引课，三个课程单元。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单元一：认识自己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单元二：认识清华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单元三：清华与我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课程单元一「认识自己」：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优势测试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个人简历制作（自发迭代）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课程单元二「认识清华」：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校园探索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定向越野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实验室探究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社团资源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课程单元三「清华与我」：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上期班级宪章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辩论班级宪章制定的方法论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上期汇报演出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制定班级宪章</a:t>
            </a:r>
          </a:p>
        </p:txBody>
      </p:sp>
      <p:sp>
        <p:nvSpPr>
          <p:cNvPr id="72" name="TextBox 25"/>
          <p:cNvSpPr txBox="1"/>
          <p:nvPr/>
        </p:nvSpPr>
        <p:spPr>
          <a:xfrm>
            <a:off x="3295934" y="1117124"/>
            <a:ext cx="1883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61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名学员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/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分成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10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个学习小组。</a:t>
            </a:r>
          </a:p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每位学员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/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数据工作流：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WIKI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，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GIT </a:t>
            </a:r>
          </a:p>
          <a:p>
            <a:pPr marL="177800" lvl="1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10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个小组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/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纸质出版物：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班级宪章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社群画布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逻辑模型（每日迭代）</a:t>
            </a:r>
          </a:p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10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个小组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/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任务成效展示：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终极汇报</a:t>
            </a:r>
          </a:p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班级社群平台。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73" name="TextBox 27"/>
          <p:cNvSpPr txBox="1"/>
          <p:nvPr/>
        </p:nvSpPr>
        <p:spPr>
          <a:xfrm>
            <a:off x="1406058" y="1108011"/>
            <a:ext cx="1889875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学员透过逻辑模型的迭代，深入学习计算思维。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透过「认识自己」，「认识清华」，「清华与我」的学习过程，得到资源整合的方法。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学员能根据工具的使用，进行自主学习与数据工作流的成果输出。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74" name="TextBox 25"/>
          <p:cNvSpPr txBox="1"/>
          <p:nvPr/>
        </p:nvSpPr>
        <p:spPr>
          <a:xfrm>
            <a:off x="1191491" y="3725033"/>
            <a:ext cx="3789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宏观：在「清华与我」的课程结构中，进行价值整合与产出班级宪章的学习成果。</a:t>
            </a:r>
          </a:p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中观：藉由定向越野挑战，实验室探究，图书馆介绍等课程项目「认识清华」。</a:t>
            </a:r>
          </a:p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微观：透过性格测试，个人简历制作等课程项目「认识自己」。</a:t>
            </a:r>
          </a:p>
        </p:txBody>
      </p:sp>
      <p:sp>
        <p:nvSpPr>
          <p:cNvPr id="75" name="Rounded Rectangle 7"/>
          <p:cNvSpPr/>
          <p:nvPr/>
        </p:nvSpPr>
        <p:spPr>
          <a:xfrm>
            <a:off x="1894163" y="721768"/>
            <a:ext cx="718814" cy="347089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效果</a:t>
            </a:r>
            <a:endParaRPr 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76" name="Rounded Rectangle 7"/>
          <p:cNvSpPr/>
          <p:nvPr/>
        </p:nvSpPr>
        <p:spPr>
          <a:xfrm>
            <a:off x="3771854" y="729404"/>
            <a:ext cx="712615" cy="339453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输出</a:t>
            </a:r>
            <a:endParaRPr 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77" name="Rounded Rectangle 7"/>
          <p:cNvSpPr/>
          <p:nvPr/>
        </p:nvSpPr>
        <p:spPr>
          <a:xfrm>
            <a:off x="5631653" y="721768"/>
            <a:ext cx="740867" cy="347089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过程</a:t>
            </a:r>
            <a:endParaRPr 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78" name="Rounded Rectangle 7"/>
          <p:cNvSpPr/>
          <p:nvPr/>
        </p:nvSpPr>
        <p:spPr>
          <a:xfrm>
            <a:off x="7503146" y="721768"/>
            <a:ext cx="726454" cy="347089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输入</a:t>
            </a:r>
            <a:endParaRPr 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79" name="文本框 1"/>
          <p:cNvSpPr txBox="1"/>
          <p:nvPr/>
        </p:nvSpPr>
        <p:spPr>
          <a:xfrm>
            <a:off x="1434254" y="4369532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 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1.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学生在入学导引课初期，自我意识与集体意识需要进行磨合才能形成自组织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 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2.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学生在有限时间内的健康与体力需要保持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 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3.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夜间教室、网络的不稳定因素</a:t>
            </a:r>
          </a:p>
        </p:txBody>
      </p:sp>
      <p:sp>
        <p:nvSpPr>
          <p:cNvPr id="87" name="文本框 4"/>
          <p:cNvSpPr txBox="1"/>
          <p:nvPr/>
        </p:nvSpPr>
        <p:spPr>
          <a:xfrm>
            <a:off x="235629" y="721768"/>
            <a:ext cx="923330" cy="24041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逻辑模型</a:t>
            </a:r>
            <a:endParaRPr lang="en-US" altLang="zh-CN" sz="2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algn="ctr"/>
            <a:r>
              <a:rPr lang="zh-TW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入學導引課</a:t>
            </a:r>
            <a:endParaRPr lang="zh-CN" altLang="en-US" sz="2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88" name="Rounded Rectangle 7"/>
          <p:cNvSpPr/>
          <p:nvPr/>
        </p:nvSpPr>
        <p:spPr>
          <a:xfrm>
            <a:off x="235629" y="4426821"/>
            <a:ext cx="1184275" cy="347089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外部因素</a:t>
            </a:r>
            <a:endParaRPr 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95" name="Rounded Rectangle 7"/>
          <p:cNvSpPr/>
          <p:nvPr/>
        </p:nvSpPr>
        <p:spPr>
          <a:xfrm>
            <a:off x="235629" y="3704670"/>
            <a:ext cx="862956" cy="514623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目标</a:t>
            </a:r>
            <a:endParaRPr lang="en-US" sz="21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96" name="Rounded Rectangle 7"/>
          <p:cNvSpPr/>
          <p:nvPr/>
        </p:nvSpPr>
        <p:spPr>
          <a:xfrm>
            <a:off x="228637" y="2978687"/>
            <a:ext cx="862956" cy="514623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背景</a:t>
            </a:r>
            <a:endParaRPr lang="en-US" sz="21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97" name="TextBox 25"/>
          <p:cNvSpPr txBox="1"/>
          <p:nvPr/>
        </p:nvSpPr>
        <p:spPr>
          <a:xfrm>
            <a:off x="1191491" y="2820501"/>
            <a:ext cx="3888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宏观：清华大学工程管理硕士（以下简称：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），重在培养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学生未来的战略应用能力和职业需求胜任力。</a:t>
            </a:r>
          </a:p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中观：清华大学为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开设「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入学导引课」，透过三个单元的课程设计，让学员学习如何深入计算思维。</a:t>
            </a:r>
          </a:p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微观：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2017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年度第二梯次「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入学导引课」，将于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2017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年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9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月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14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日 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- 2017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年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9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月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17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日办理为期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4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天的课程。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100869" y="250030"/>
            <a:ext cx="1351385" cy="346212"/>
          </a:xfrm>
          <a:prstGeom prst="rect">
            <a:avLst/>
          </a:prstGeom>
          <a:noFill/>
        </p:spPr>
        <p:txBody>
          <a:bodyPr wrap="square" lIns="68543" tIns="34272" rIns="68543" bIns="34272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</a:rPr>
              <a:t> 工作流</a:t>
            </a:r>
            <a:endParaRPr lang="en-US" altLang="zh-CN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任意多边形 32"/>
          <p:cNvSpPr/>
          <p:nvPr/>
        </p:nvSpPr>
        <p:spPr bwMode="auto">
          <a:xfrm>
            <a:off x="-393965" y="-24148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43" tIns="34272" rIns="68543" bIns="34272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5" name="流程图: 摘录 34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pic>
        <p:nvPicPr>
          <p:cNvPr id="3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64" y="250030"/>
            <a:ext cx="4679578" cy="317878"/>
          </a:xfrm>
          <a:prstGeom prst="rect">
            <a:avLst/>
          </a:prstGeom>
        </p:spPr>
      </p:pic>
      <p:sp>
        <p:nvSpPr>
          <p:cNvPr id="8" name="Rectangle: Rounded Corners 7"/>
          <p:cNvSpPr/>
          <p:nvPr/>
        </p:nvSpPr>
        <p:spPr>
          <a:xfrm>
            <a:off x="665018" y="1350271"/>
            <a:ext cx="1080655" cy="644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明确任务</a:t>
            </a:r>
            <a:endParaRPr lang="en-US" altLang="zh-CN" sz="1200" dirty="0"/>
          </a:p>
          <a:p>
            <a:pPr algn="ctr"/>
            <a:r>
              <a:rPr lang="zh-CN" altLang="en-US" sz="1200" dirty="0"/>
              <a:t>全班产出一个学生</a:t>
            </a:r>
            <a:r>
              <a:rPr lang="zh-CN" altLang="en-US" sz="1200" dirty="0" smtClean="0"/>
              <a:t>手册。</a:t>
            </a:r>
            <a:endParaRPr lang="zh-CN" altLang="en-US" sz="1200" dirty="0"/>
          </a:p>
        </p:txBody>
      </p:sp>
      <p:sp>
        <p:nvSpPr>
          <p:cNvPr id="45" name="Rectangle: Rounded Corners 44"/>
          <p:cNvSpPr/>
          <p:nvPr/>
        </p:nvSpPr>
        <p:spPr>
          <a:xfrm>
            <a:off x="2843155" y="1388645"/>
            <a:ext cx="1080655" cy="568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班委会决定重分组且明确各组目的。</a:t>
            </a:r>
            <a:endParaRPr lang="zh-CN" altLang="en-US" sz="1200" dirty="0"/>
          </a:p>
        </p:txBody>
      </p:sp>
      <p:sp>
        <p:nvSpPr>
          <p:cNvPr id="52" name="Rectangle: Rounded Corners 51"/>
          <p:cNvSpPr/>
          <p:nvPr/>
        </p:nvSpPr>
        <p:spPr>
          <a:xfrm>
            <a:off x="5021292" y="1281795"/>
            <a:ext cx="1207479" cy="781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原小组划分的基础上抽调特长成员，拆分或合并原小组。</a:t>
            </a:r>
            <a:endParaRPr lang="zh-CN" altLang="en-US" sz="1200" dirty="0"/>
          </a:p>
        </p:txBody>
      </p:sp>
      <p:sp>
        <p:nvSpPr>
          <p:cNvPr id="54" name="Rectangle: Rounded Corners 53"/>
          <p:cNvSpPr/>
          <p:nvPr/>
        </p:nvSpPr>
        <p:spPr>
          <a:xfrm>
            <a:off x="7640325" y="3262029"/>
            <a:ext cx="1157217" cy="568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新小组领会整体设计</a:t>
            </a:r>
            <a:r>
              <a:rPr lang="zh-CN" altLang="en-US" sz="1200" dirty="0" smtClean="0"/>
              <a:t>思路</a:t>
            </a:r>
            <a:r>
              <a:rPr lang="zh-CN" altLang="en-US" sz="1200" dirty="0"/>
              <a:t>并细化任务</a:t>
            </a:r>
            <a:endParaRPr lang="zh-CN" altLang="en-US" sz="1200" dirty="0"/>
          </a:p>
        </p:txBody>
      </p:sp>
      <p:cxnSp>
        <p:nvCxnSpPr>
          <p:cNvPr id="55" name="Connector: Elbow 54"/>
          <p:cNvCxnSpPr>
            <a:stCxn id="54" idx="1"/>
            <a:endCxn id="57" idx="3"/>
          </p:cNvCxnSpPr>
          <p:nvPr/>
        </p:nvCxnSpPr>
        <p:spPr>
          <a:xfrm rot="10800000" flipV="1">
            <a:off x="6380015" y="3546047"/>
            <a:ext cx="1260310" cy="1223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/>
          <p:cNvSpPr/>
          <p:nvPr/>
        </p:nvSpPr>
        <p:spPr>
          <a:xfrm>
            <a:off x="4870046" y="3277184"/>
            <a:ext cx="1509969" cy="7823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产出各自负责</a:t>
            </a:r>
            <a:r>
              <a:rPr lang="zh-CN" altLang="en-US" sz="1200" dirty="0"/>
              <a:t>的模块和每天应完成的任务，上</a:t>
            </a:r>
            <a:r>
              <a:rPr lang="zh-CN" altLang="en-US" sz="1200" dirty="0" smtClean="0"/>
              <a:t>传小组</a:t>
            </a:r>
            <a:r>
              <a:rPr lang="en-US" altLang="zh-CN" sz="1200" dirty="0" err="1" smtClean="0"/>
              <a:t>Github</a:t>
            </a:r>
            <a:r>
              <a:rPr lang="zh-CN" altLang="en-US" sz="1200" dirty="0" smtClean="0"/>
              <a:t>文件夹。</a:t>
            </a:r>
            <a:endParaRPr lang="zh-CN" altLang="en-US" sz="1200" dirty="0"/>
          </a:p>
        </p:txBody>
      </p:sp>
      <p:cxnSp>
        <p:nvCxnSpPr>
          <p:cNvPr id="58" name="Connector: Elbow 57"/>
          <p:cNvCxnSpPr/>
          <p:nvPr/>
        </p:nvCxnSpPr>
        <p:spPr>
          <a:xfrm rot="10800000" flipV="1">
            <a:off x="3879454" y="3668365"/>
            <a:ext cx="990595" cy="1646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/>
          <p:cNvSpPr/>
          <p:nvPr/>
        </p:nvSpPr>
        <p:spPr>
          <a:xfrm>
            <a:off x="2490713" y="3402467"/>
            <a:ext cx="1388739" cy="992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组中其它成员</a:t>
            </a:r>
            <a:r>
              <a:rPr lang="en-US" altLang="zh-CN" sz="1200" dirty="0" smtClean="0"/>
              <a:t>PULL</a:t>
            </a:r>
            <a:r>
              <a:rPr lang="zh-CN" altLang="en-US" sz="1200" dirty="0" smtClean="0"/>
              <a:t>小组共同文件，互相审阅，并提出修改意见。</a:t>
            </a:r>
            <a:endParaRPr lang="zh-CN" altLang="en-US" sz="1200" dirty="0"/>
          </a:p>
        </p:txBody>
      </p:sp>
      <p:sp>
        <p:nvSpPr>
          <p:cNvPr id="63" name="Rectangle: Rounded Corners 62"/>
          <p:cNvSpPr/>
          <p:nvPr/>
        </p:nvSpPr>
        <p:spPr>
          <a:xfrm>
            <a:off x="415637" y="3593112"/>
            <a:ext cx="1347538" cy="735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讨论修改意见，各自修改，汇总后上传班级</a:t>
            </a:r>
            <a:r>
              <a:rPr lang="en-US" altLang="zh-CN" sz="1200" dirty="0" err="1" smtClean="0"/>
              <a:t>Github</a:t>
            </a:r>
            <a:r>
              <a:rPr lang="zh-CN" altLang="en-US" sz="1200" dirty="0" smtClean="0"/>
              <a:t>文件夹。</a:t>
            </a:r>
            <a:endParaRPr lang="en-US" altLang="zh-CN" sz="1200" dirty="0" smtClean="0"/>
          </a:p>
        </p:txBody>
      </p:sp>
      <p:cxnSp>
        <p:nvCxnSpPr>
          <p:cNvPr id="64" name="Connector: Elbow 63"/>
          <p:cNvCxnSpPr/>
          <p:nvPr/>
        </p:nvCxnSpPr>
        <p:spPr>
          <a:xfrm rot="10800000" flipV="1">
            <a:off x="1789417" y="3880082"/>
            <a:ext cx="990595" cy="1646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52" idx="3"/>
            <a:endCxn id="54" idx="0"/>
          </p:cNvCxnSpPr>
          <p:nvPr/>
        </p:nvCxnSpPr>
        <p:spPr>
          <a:xfrm>
            <a:off x="6228771" y="1672663"/>
            <a:ext cx="1990163" cy="1589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8" idx="3"/>
            <a:endCxn id="45" idx="1"/>
          </p:cNvCxnSpPr>
          <p:nvPr/>
        </p:nvCxnSpPr>
        <p:spPr>
          <a:xfrm>
            <a:off x="1745673" y="1672663"/>
            <a:ext cx="1097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45" idx="3"/>
            <a:endCxn id="52" idx="1"/>
          </p:cNvCxnSpPr>
          <p:nvPr/>
        </p:nvCxnSpPr>
        <p:spPr>
          <a:xfrm>
            <a:off x="3923810" y="1672663"/>
            <a:ext cx="1097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bldLvl="0" animBg="1"/>
      <p:bldP spid="3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100870" y="250030"/>
            <a:ext cx="2230344" cy="346212"/>
          </a:xfrm>
          <a:prstGeom prst="rect">
            <a:avLst/>
          </a:prstGeom>
          <a:noFill/>
        </p:spPr>
        <p:txBody>
          <a:bodyPr wrap="none" lIns="68543" tIns="34272" rIns="68543" bIns="34272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</a:rPr>
              <a:t>组织架构与成员</a:t>
            </a:r>
            <a:r>
              <a:rPr lang="zh-CN" altLang="en-US" sz="1800" b="1" dirty="0">
                <a:solidFill>
                  <a:schemeClr val="bg1"/>
                </a:solidFill>
                <a:latin typeface="+mn-ea"/>
              </a:rPr>
              <a:t>简介</a:t>
            </a:r>
          </a:p>
        </p:txBody>
      </p:sp>
      <p:sp>
        <p:nvSpPr>
          <p:cNvPr id="37" name="任意多边形 36"/>
          <p:cNvSpPr/>
          <p:nvPr/>
        </p:nvSpPr>
        <p:spPr bwMode="auto">
          <a:xfrm>
            <a:off x="-393965" y="-24148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43" tIns="34272" rIns="68543" bIns="34272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9" name="流程图: 摘录 38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sp>
        <p:nvSpPr>
          <p:cNvPr id="106" name="灯片编号占位符 38"/>
          <p:cNvSpPr txBox="1"/>
          <p:nvPr/>
        </p:nvSpPr>
        <p:spPr>
          <a:xfrm>
            <a:off x="2953192" y="5405626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64" y="250030"/>
            <a:ext cx="4679578" cy="317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980" y="1572491"/>
            <a:ext cx="5471441" cy="30276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982" y="1011382"/>
            <a:ext cx="24752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任务：</a:t>
            </a:r>
            <a:r>
              <a:rPr lang="en-US" altLang="zh-CN" dirty="0"/>
              <a:t>”MEM</a:t>
            </a:r>
            <a:r>
              <a:rPr lang="zh-CN" altLang="en-US" dirty="0"/>
              <a:t>与我</a:t>
            </a:r>
            <a:r>
              <a:rPr lang="en-US" altLang="zh-CN" dirty="0"/>
              <a:t>”</a:t>
            </a:r>
          </a:p>
          <a:p>
            <a:endParaRPr lang="en-US" altLang="zh-CN" dirty="0"/>
          </a:p>
          <a:p>
            <a:r>
              <a:rPr lang="zh-CN" altLang="en-US" dirty="0"/>
              <a:t>魏薇 </a:t>
            </a:r>
            <a:r>
              <a:rPr lang="en-US" altLang="zh-CN" dirty="0"/>
              <a:t>– </a:t>
            </a:r>
            <a:r>
              <a:rPr lang="zh-CN" altLang="en-US" dirty="0"/>
              <a:t>合弄制组长</a:t>
            </a:r>
            <a:endParaRPr lang="en-US" altLang="zh-CN" dirty="0"/>
          </a:p>
          <a:p>
            <a:r>
              <a:rPr lang="zh-CN" altLang="en-US" dirty="0"/>
              <a:t>陈瑞嘉</a:t>
            </a:r>
            <a:endParaRPr lang="en-US" altLang="zh-CN" dirty="0"/>
          </a:p>
          <a:p>
            <a:r>
              <a:rPr lang="zh-CN" altLang="en-US" dirty="0"/>
              <a:t>黄韬</a:t>
            </a:r>
            <a:endParaRPr lang="en-US" altLang="zh-CN" dirty="0"/>
          </a:p>
          <a:p>
            <a:r>
              <a:rPr lang="zh-CN" altLang="en-US" dirty="0"/>
              <a:t>赵鹏伟</a:t>
            </a:r>
            <a:endParaRPr lang="en-US" altLang="zh-CN" dirty="0"/>
          </a:p>
          <a:p>
            <a:r>
              <a:rPr lang="zh-CN" altLang="en-US" dirty="0"/>
              <a:t>姜源</a:t>
            </a:r>
            <a:endParaRPr lang="en-US" altLang="zh-CN" dirty="0"/>
          </a:p>
          <a:p>
            <a:r>
              <a:rPr lang="zh-CN" altLang="en-US" dirty="0"/>
              <a:t>王欣宇</a:t>
            </a:r>
            <a:endParaRPr lang="en-US" altLang="zh-CN" dirty="0"/>
          </a:p>
          <a:p>
            <a:r>
              <a:rPr lang="zh-CN" altLang="en-US" dirty="0"/>
              <a:t>赵德红</a:t>
            </a:r>
            <a:endParaRPr lang="en-US" altLang="zh-CN" dirty="0"/>
          </a:p>
          <a:p>
            <a:r>
              <a:rPr lang="zh-CN" altLang="en-US" dirty="0"/>
              <a:t>金全意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bldLvl="0" animBg="1"/>
      <p:bldP spid="3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100870" y="250030"/>
            <a:ext cx="1829593" cy="346212"/>
          </a:xfrm>
          <a:prstGeom prst="rect">
            <a:avLst/>
          </a:prstGeom>
          <a:noFill/>
        </p:spPr>
        <p:txBody>
          <a:bodyPr wrap="none" lIns="68543" tIns="34272" rIns="68543" bIns="34272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学习成果与输出</a:t>
            </a:r>
          </a:p>
        </p:txBody>
      </p:sp>
      <p:sp>
        <p:nvSpPr>
          <p:cNvPr id="33" name="任意多边形 32"/>
          <p:cNvSpPr/>
          <p:nvPr/>
        </p:nvSpPr>
        <p:spPr bwMode="auto">
          <a:xfrm>
            <a:off x="-357184" y="-25084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43" tIns="34272" rIns="68543" bIns="34272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5" name="流程图: 摘录 34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934519" y="1290812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35"/>
          <p:cNvGrpSpPr/>
          <p:nvPr/>
        </p:nvGrpSpPr>
        <p:grpSpPr>
          <a:xfrm>
            <a:off x="1578121" y="1872244"/>
            <a:ext cx="621298" cy="584775"/>
            <a:chOff x="2395537" y="1919869"/>
            <a:chExt cx="621298" cy="584775"/>
          </a:xfrm>
        </p:grpSpPr>
        <p:grpSp>
          <p:nvGrpSpPr>
            <p:cNvPr id="3" name="组合 36"/>
            <p:cNvGrpSpPr/>
            <p:nvPr/>
          </p:nvGrpSpPr>
          <p:grpSpPr>
            <a:xfrm>
              <a:off x="2395537" y="192011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9" name="同心圆 3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92110" y="760411"/>
                <a:ext cx="3825872" cy="38258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2415388" y="1919869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005A9E"/>
                  </a:solidFill>
                </a:rPr>
                <a:t>01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047203" y="1555647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spc="300" dirty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学长创业分享</a:t>
            </a:r>
          </a:p>
        </p:txBody>
      </p:sp>
      <p:sp>
        <p:nvSpPr>
          <p:cNvPr id="42" name="矩形 41"/>
          <p:cNvSpPr/>
          <p:nvPr/>
        </p:nvSpPr>
        <p:spPr>
          <a:xfrm>
            <a:off x="2199419" y="1952217"/>
            <a:ext cx="134217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如何设定目标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如何整合资源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如何寻求帮助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4998143" y="1281301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44"/>
          <p:cNvGrpSpPr/>
          <p:nvPr/>
        </p:nvGrpSpPr>
        <p:grpSpPr>
          <a:xfrm>
            <a:off x="5268639" y="1857960"/>
            <a:ext cx="601447" cy="589655"/>
            <a:chOff x="6086055" y="1905585"/>
            <a:chExt cx="601447" cy="589655"/>
          </a:xfrm>
        </p:grpSpPr>
        <p:grpSp>
          <p:nvGrpSpPr>
            <p:cNvPr id="5" name="组合 45"/>
            <p:cNvGrpSpPr/>
            <p:nvPr/>
          </p:nvGrpSpPr>
          <p:grpSpPr>
            <a:xfrm>
              <a:off x="6106477" y="192011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8" name="同心圆 4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5A9E"/>
                  </a:solidFill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rgbClr val="005A9E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6086055" y="190558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005A9E"/>
                  </a:solidFill>
                </a:rPr>
                <a:t>02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5758143" y="1555647"/>
            <a:ext cx="2637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群体讨论大班手册思路</a:t>
            </a:r>
          </a:p>
        </p:txBody>
      </p:sp>
      <p:sp>
        <p:nvSpPr>
          <p:cNvPr id="51" name="矩形 50"/>
          <p:cNvSpPr/>
          <p:nvPr/>
        </p:nvSpPr>
        <p:spPr>
          <a:xfrm>
            <a:off x="5910359" y="1952217"/>
            <a:ext cx="165422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白皮书标准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遵循逻辑模型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提升思考维度与高度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2814889" y="3037660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86"/>
          <p:cNvGrpSpPr/>
          <p:nvPr/>
        </p:nvGrpSpPr>
        <p:grpSpPr>
          <a:xfrm>
            <a:off x="3297599" y="3717240"/>
            <a:ext cx="601447" cy="589655"/>
            <a:chOff x="2375115" y="3764865"/>
            <a:chExt cx="601447" cy="589655"/>
          </a:xfrm>
        </p:grpSpPr>
        <p:grpSp>
          <p:nvGrpSpPr>
            <p:cNvPr id="7" name="组合 87"/>
            <p:cNvGrpSpPr/>
            <p:nvPr/>
          </p:nvGrpSpPr>
          <p:grpSpPr>
            <a:xfrm>
              <a:off x="2395537" y="377939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0" name="同心圆 8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2375115" y="376486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005A9E"/>
                  </a:solidFill>
                </a:rPr>
                <a:t>03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848942" y="3385953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课程输出</a:t>
            </a:r>
          </a:p>
        </p:txBody>
      </p:sp>
      <p:sp>
        <p:nvSpPr>
          <p:cNvPr id="93" name="矩形 92"/>
          <p:cNvSpPr/>
          <p:nvPr/>
        </p:nvSpPr>
        <p:spPr>
          <a:xfrm>
            <a:off x="3939319" y="3811497"/>
            <a:ext cx="15540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个人简历与学习报告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与我”模块</a:t>
            </a:r>
          </a:p>
        </p:txBody>
      </p:sp>
      <p:pic>
        <p:nvPicPr>
          <p:cNvPr id="3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0" y="250030"/>
            <a:ext cx="4797042" cy="317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bldLvl="0" animBg="1"/>
      <p:bldP spid="35" grpId="0" bldLvl="0" animBg="1"/>
      <p:bldP spid="30" grpId="0" bldLvl="0" animBg="1"/>
      <p:bldP spid="41" grpId="0"/>
      <p:bldP spid="42" grpId="0"/>
      <p:bldP spid="43" grpId="0" bldLvl="0" animBg="1"/>
      <p:bldP spid="50" grpId="0"/>
      <p:bldP spid="51" grpId="0"/>
      <p:bldP spid="85" grpId="0" bldLvl="0" animBg="1"/>
      <p:bldP spid="92" grpId="0"/>
      <p:bldP spid="9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100870" y="250030"/>
            <a:ext cx="1061754" cy="346212"/>
          </a:xfrm>
          <a:prstGeom prst="rect">
            <a:avLst/>
          </a:prstGeom>
          <a:noFill/>
        </p:spPr>
        <p:txBody>
          <a:bodyPr wrap="none" lIns="68543" tIns="34272" rIns="68543" bIns="34272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会议纪要</a:t>
            </a:r>
          </a:p>
        </p:txBody>
      </p:sp>
      <p:sp>
        <p:nvSpPr>
          <p:cNvPr id="41" name="任意多边形 40"/>
          <p:cNvSpPr>
            <a:spLocks/>
          </p:cNvSpPr>
          <p:nvPr/>
        </p:nvSpPr>
        <p:spPr bwMode="auto">
          <a:xfrm>
            <a:off x="-458784" y="-29906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68543" tIns="34272" rIns="68543" bIns="34272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3" name="流程图: 摘录 42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pic>
        <p:nvPicPr>
          <p:cNvPr id="60" name="Picture 77" descr="F:\Trabajos\Envato\Graphic River\Mica PPT\mountai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848" y="3772123"/>
            <a:ext cx="7467600" cy="797627"/>
          </a:xfrm>
          <a:prstGeom prst="rect">
            <a:avLst/>
          </a:prstGeom>
          <a:noFill/>
          <a:effectLst>
            <a:outerShdw blurRad="292100" sx="109000" sy="109000" algn="ctr" rotWithShape="0">
              <a:prstClr val="black">
                <a:alpha val="5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0" y="250030"/>
            <a:ext cx="4797042" cy="3178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83" y="1487932"/>
            <a:ext cx="3736428" cy="2143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0" y="1813733"/>
            <a:ext cx="3622963" cy="16567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9270" y="978400"/>
            <a:ext cx="251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组间讨论 </a:t>
            </a:r>
            <a:r>
              <a:rPr lang="en-US" altLang="zh-CN" dirty="0"/>
              <a:t>– </a:t>
            </a:r>
            <a:r>
              <a:rPr lang="zh-CN" altLang="en-US" dirty="0"/>
              <a:t>相当激烈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23021" y="978400"/>
            <a:ext cx="313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组内讨论 </a:t>
            </a:r>
            <a:r>
              <a:rPr lang="en-US" altLang="zh-CN" dirty="0"/>
              <a:t>– </a:t>
            </a:r>
            <a:r>
              <a:rPr lang="zh-CN" altLang="en-US" dirty="0"/>
              <a:t>有思想，有担当</a:t>
            </a:r>
          </a:p>
        </p:txBody>
      </p:sp>
    </p:spTree>
    <p:extLst>
      <p:ext uri="{BB962C8B-B14F-4D97-AF65-F5344CB8AC3E}">
        <p14:creationId xmlns:p14="http://schemas.microsoft.com/office/powerpoint/2010/main" val="271294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 animBg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09"/>
          <p:cNvGrpSpPr/>
          <p:nvPr/>
        </p:nvGrpSpPr>
        <p:grpSpPr>
          <a:xfrm>
            <a:off x="5146493" y="2105062"/>
            <a:ext cx="774246" cy="773240"/>
            <a:chOff x="2097688" y="3956966"/>
            <a:chExt cx="2446337" cy="2443163"/>
          </a:xfrm>
        </p:grpSpPr>
        <p:sp>
          <p:nvSpPr>
            <p:cNvPr id="111" name="Oval 52"/>
            <p:cNvSpPr>
              <a:spLocks noChangeArrowheads="1"/>
            </p:cNvSpPr>
            <p:nvPr/>
          </p:nvSpPr>
          <p:spPr bwMode="auto">
            <a:xfrm>
              <a:off x="2097688" y="3956966"/>
              <a:ext cx="2446337" cy="2443163"/>
            </a:xfrm>
            <a:prstGeom prst="ellipse">
              <a:avLst/>
            </a:prstGeom>
            <a:gradFill flip="none" rotWithShape="1">
              <a:gsLst>
                <a:gs pos="69000">
                  <a:srgbClr val="CCCCCC"/>
                </a:gs>
                <a:gs pos="49000">
                  <a:schemeClr val="bg1"/>
                </a:gs>
                <a:gs pos="33000">
                  <a:schemeClr val="bg1">
                    <a:lumMod val="85000"/>
                  </a:schemeClr>
                </a:gs>
                <a:gs pos="16000">
                  <a:schemeClr val="bg1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159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Oval 62"/>
            <p:cNvSpPr>
              <a:spLocks noChangeArrowheads="1"/>
            </p:cNvSpPr>
            <p:nvPr/>
          </p:nvSpPr>
          <p:spPr bwMode="auto">
            <a:xfrm>
              <a:off x="2184213" y="4033557"/>
              <a:ext cx="2284413" cy="228441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635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组合 112"/>
          <p:cNvGrpSpPr/>
          <p:nvPr/>
        </p:nvGrpSpPr>
        <p:grpSpPr>
          <a:xfrm>
            <a:off x="5146493" y="3038514"/>
            <a:ext cx="774246" cy="773240"/>
            <a:chOff x="2097688" y="3956966"/>
            <a:chExt cx="2446337" cy="2443163"/>
          </a:xfrm>
          <a:solidFill>
            <a:srgbClr val="005A9E"/>
          </a:solidFill>
        </p:grpSpPr>
        <p:sp>
          <p:nvSpPr>
            <p:cNvPr id="114" name="Oval 52"/>
            <p:cNvSpPr>
              <a:spLocks noChangeArrowheads="1"/>
            </p:cNvSpPr>
            <p:nvPr/>
          </p:nvSpPr>
          <p:spPr bwMode="auto">
            <a:xfrm>
              <a:off x="2097688" y="3956966"/>
              <a:ext cx="2446337" cy="2443163"/>
            </a:xfrm>
            <a:prstGeom prst="ellipse">
              <a:avLst/>
            </a:prstGeom>
            <a:grpFill/>
            <a:ln>
              <a:noFill/>
            </a:ln>
            <a:effectLst>
              <a:outerShdw blurRad="2159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Oval 62"/>
            <p:cNvSpPr>
              <a:spLocks noChangeArrowheads="1"/>
            </p:cNvSpPr>
            <p:nvPr/>
          </p:nvSpPr>
          <p:spPr bwMode="auto">
            <a:xfrm>
              <a:off x="2184213" y="4033557"/>
              <a:ext cx="2284413" cy="2284413"/>
            </a:xfrm>
            <a:prstGeom prst="ellipse">
              <a:avLst/>
            </a:prstGeom>
            <a:grpFill/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635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组合 115"/>
          <p:cNvGrpSpPr/>
          <p:nvPr/>
        </p:nvGrpSpPr>
        <p:grpSpPr>
          <a:xfrm>
            <a:off x="5146493" y="3990954"/>
            <a:ext cx="774246" cy="773240"/>
            <a:chOff x="2097688" y="3956966"/>
            <a:chExt cx="2446337" cy="2443163"/>
          </a:xfrm>
          <a:solidFill>
            <a:srgbClr val="E9786A"/>
          </a:solidFill>
        </p:grpSpPr>
        <p:sp>
          <p:nvSpPr>
            <p:cNvPr id="117" name="Oval 52"/>
            <p:cNvSpPr>
              <a:spLocks noChangeArrowheads="1"/>
            </p:cNvSpPr>
            <p:nvPr/>
          </p:nvSpPr>
          <p:spPr bwMode="auto">
            <a:xfrm>
              <a:off x="2097688" y="3956966"/>
              <a:ext cx="2446337" cy="24431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2159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Oval 62"/>
            <p:cNvSpPr>
              <a:spLocks noChangeArrowheads="1"/>
            </p:cNvSpPr>
            <p:nvPr/>
          </p:nvSpPr>
          <p:spPr bwMode="auto">
            <a:xfrm>
              <a:off x="2184213" y="4033557"/>
              <a:ext cx="2284413" cy="228441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635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组合 118"/>
          <p:cNvGrpSpPr/>
          <p:nvPr/>
        </p:nvGrpSpPr>
        <p:grpSpPr>
          <a:xfrm>
            <a:off x="5146493" y="1196972"/>
            <a:ext cx="774246" cy="773240"/>
            <a:chOff x="2097688" y="3956966"/>
            <a:chExt cx="2446337" cy="2443163"/>
          </a:xfrm>
        </p:grpSpPr>
        <p:sp>
          <p:nvSpPr>
            <p:cNvPr id="120" name="Oval 52"/>
            <p:cNvSpPr>
              <a:spLocks noChangeArrowheads="1"/>
            </p:cNvSpPr>
            <p:nvPr/>
          </p:nvSpPr>
          <p:spPr bwMode="auto">
            <a:xfrm>
              <a:off x="2097688" y="3956966"/>
              <a:ext cx="2446337" cy="2443163"/>
            </a:xfrm>
            <a:prstGeom prst="ellipse">
              <a:avLst/>
            </a:prstGeom>
            <a:gradFill flip="none" rotWithShape="1">
              <a:gsLst>
                <a:gs pos="69000">
                  <a:srgbClr val="CCCCCC"/>
                </a:gs>
                <a:gs pos="49000">
                  <a:schemeClr val="bg1"/>
                </a:gs>
                <a:gs pos="33000">
                  <a:schemeClr val="bg1">
                    <a:lumMod val="85000"/>
                  </a:schemeClr>
                </a:gs>
                <a:gs pos="16000">
                  <a:schemeClr val="bg1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159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Oval 62"/>
            <p:cNvSpPr>
              <a:spLocks noChangeArrowheads="1"/>
            </p:cNvSpPr>
            <p:nvPr/>
          </p:nvSpPr>
          <p:spPr bwMode="auto">
            <a:xfrm>
              <a:off x="2184213" y="4033557"/>
              <a:ext cx="2284413" cy="2284413"/>
            </a:xfrm>
            <a:prstGeom prst="ellipse">
              <a:avLst/>
            </a:prstGeom>
            <a:solidFill>
              <a:srgbClr val="005A9E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635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22" name="图片 12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4" y="2419350"/>
            <a:ext cx="4778038" cy="2725108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1515556" y="1176096"/>
            <a:ext cx="215566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rgbClr val="005A9E"/>
                </a:solidFill>
                <a:latin typeface="微软雅黑" pitchFamily="34" charset="-122"/>
                <a:ea typeface="微软雅黑" pitchFamily="34" charset="-122"/>
              </a:rPr>
              <a:t>高瞻远瞩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2144881" y="1695961"/>
            <a:ext cx="2035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rgbClr val="005A9E"/>
                </a:solidFill>
                <a:latin typeface="微软雅黑" pitchFamily="34" charset="-122"/>
                <a:ea typeface="微软雅黑" pitchFamily="34" charset="-122"/>
              </a:rPr>
              <a:t>制胜未来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116729" y="1353065"/>
            <a:ext cx="2357420" cy="215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600"/>
              </a:lnSpc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800"/>
              </a:lnSpc>
            </a:pPr>
            <a:r>
              <a:rPr lang="zh-CN" altLang="en-US" sz="1400" dirty="0"/>
              <a:t>制度建设、班级宪章</a:t>
            </a:r>
            <a:endParaRPr lang="en-US" altLang="zh-CN" sz="1400" dirty="0"/>
          </a:p>
        </p:txBody>
      </p:sp>
      <p:sp>
        <p:nvSpPr>
          <p:cNvPr id="126" name="TextBox 125"/>
          <p:cNvSpPr txBox="1"/>
          <p:nvPr/>
        </p:nvSpPr>
        <p:spPr>
          <a:xfrm>
            <a:off x="6116729" y="2286517"/>
            <a:ext cx="235742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400" dirty="0"/>
              <a:t>自我管理、自我服务</a:t>
            </a:r>
            <a:endParaRPr lang="en-US" altLang="zh-CN" sz="1400" dirty="0"/>
          </a:p>
        </p:txBody>
      </p:sp>
      <p:sp>
        <p:nvSpPr>
          <p:cNvPr id="127" name="TextBox 126"/>
          <p:cNvSpPr txBox="1"/>
          <p:nvPr/>
        </p:nvSpPr>
        <p:spPr>
          <a:xfrm>
            <a:off x="6116729" y="3339331"/>
            <a:ext cx="2357420" cy="215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计算思维、社会实践</a:t>
            </a:r>
            <a:endParaRPr lang="en-US" altLang="zh-CN" dirty="0"/>
          </a:p>
        </p:txBody>
      </p:sp>
      <p:sp>
        <p:nvSpPr>
          <p:cNvPr id="128" name="Oval 13"/>
          <p:cNvSpPr>
            <a:spLocks noChangeArrowheads="1"/>
          </p:cNvSpPr>
          <p:nvPr/>
        </p:nvSpPr>
        <p:spPr bwMode="auto">
          <a:xfrm>
            <a:off x="5151659" y="1209590"/>
            <a:ext cx="735264" cy="735260"/>
          </a:xfrm>
          <a:prstGeom prst="ellipse">
            <a:avLst/>
          </a:prstGeom>
          <a:noFill/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计划</a:t>
            </a:r>
            <a:r>
              <a:rPr lang="en-US" altLang="zh-CN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sp>
        <p:nvSpPr>
          <p:cNvPr id="129" name="Oval 13"/>
          <p:cNvSpPr>
            <a:spLocks noChangeArrowheads="1"/>
          </p:cNvSpPr>
          <p:nvPr/>
        </p:nvSpPr>
        <p:spPr bwMode="auto">
          <a:xfrm>
            <a:off x="5151659" y="2143042"/>
            <a:ext cx="735264" cy="735260"/>
          </a:xfrm>
          <a:prstGeom prst="ellipse">
            <a:avLst/>
          </a:prstGeom>
          <a:noFill/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计划</a:t>
            </a:r>
            <a:r>
              <a:rPr lang="en-US" altLang="zh-CN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</a:p>
        </p:txBody>
      </p:sp>
      <p:sp>
        <p:nvSpPr>
          <p:cNvPr id="130" name="Oval 13"/>
          <p:cNvSpPr>
            <a:spLocks noChangeArrowheads="1"/>
          </p:cNvSpPr>
          <p:nvPr/>
        </p:nvSpPr>
        <p:spPr bwMode="auto">
          <a:xfrm>
            <a:off x="5151659" y="3076494"/>
            <a:ext cx="735264" cy="735260"/>
          </a:xfrm>
          <a:prstGeom prst="ellipse">
            <a:avLst/>
          </a:prstGeom>
          <a:noFill/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计划</a:t>
            </a:r>
            <a:r>
              <a:rPr lang="en-US" altLang="zh-CN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</a:p>
        </p:txBody>
      </p:sp>
      <p:sp>
        <p:nvSpPr>
          <p:cNvPr id="131" name="Oval 13"/>
          <p:cNvSpPr>
            <a:spLocks noChangeArrowheads="1"/>
          </p:cNvSpPr>
          <p:nvPr/>
        </p:nvSpPr>
        <p:spPr bwMode="auto">
          <a:xfrm>
            <a:off x="5151659" y="4009945"/>
            <a:ext cx="735264" cy="735260"/>
          </a:xfrm>
          <a:prstGeom prst="ellipse">
            <a:avLst/>
          </a:prstGeom>
          <a:noFill/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计划</a:t>
            </a:r>
            <a:r>
              <a:rPr lang="en-US" altLang="zh-CN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6116729" y="4272782"/>
            <a:ext cx="2357420" cy="215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整合资源、合作创新</a:t>
            </a:r>
            <a:endParaRPr lang="en-US" altLang="zh-CN" dirty="0"/>
          </a:p>
        </p:txBody>
      </p:sp>
      <p:sp>
        <p:nvSpPr>
          <p:cNvPr id="31" name="TextBox 30"/>
          <p:cNvSpPr txBox="1"/>
          <p:nvPr/>
        </p:nvSpPr>
        <p:spPr>
          <a:xfrm>
            <a:off x="1100870" y="250030"/>
            <a:ext cx="1523419" cy="346212"/>
          </a:xfrm>
          <a:prstGeom prst="rect">
            <a:avLst/>
          </a:prstGeom>
          <a:noFill/>
        </p:spPr>
        <p:txBody>
          <a:bodyPr wrap="none" lIns="68543" tIns="34272" rIns="68543" bIns="34272" rtlCol="0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latin typeface="+mn-ea"/>
              </a:rPr>
              <a:t>未来学习计划</a:t>
            </a:r>
          </a:p>
        </p:txBody>
      </p:sp>
      <p:sp>
        <p:nvSpPr>
          <p:cNvPr id="32" name="任意多边形 31"/>
          <p:cNvSpPr>
            <a:spLocks/>
          </p:cNvSpPr>
          <p:nvPr/>
        </p:nvSpPr>
        <p:spPr bwMode="auto">
          <a:xfrm>
            <a:off x="-393965" y="-24148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68543" tIns="34272" rIns="68543" bIns="34272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4" name="流程图: 摘录 33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64" y="250030"/>
            <a:ext cx="4679578" cy="31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6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31" grpId="0"/>
      <p:bldP spid="32" grpId="0" animBg="1"/>
      <p:bldP spid="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PT030通用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3842</TotalTime>
  <Words>710</Words>
  <Application>Microsoft Office PowerPoint</Application>
  <PresentationFormat>全屏显示(16:9)</PresentationFormat>
  <Paragraphs>121</Paragraphs>
  <Slides>7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方正大黑简体</vt:lpstr>
      <vt:lpstr>新宋体</vt:lpstr>
      <vt:lpstr>Calibri</vt:lpstr>
      <vt:lpstr>宋体</vt:lpstr>
      <vt:lpstr>方正超粗黑简体</vt:lpstr>
      <vt:lpstr>微软雅黑</vt:lpstr>
      <vt:lpstr>Lantinghei SC Extralight</vt:lpstr>
      <vt:lpstr>造字工房劲黑（非商用）常规体</vt:lpstr>
      <vt:lpstr>方正兰亭粗黑简体</vt:lpstr>
      <vt:lpstr>Wingdings</vt:lpstr>
      <vt:lpstr>Arial</vt:lpstr>
      <vt:lpstr>微軟正黑體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PPT030通用</dc:title>
  <dc:creator>User</dc:creator>
  <cp:lastModifiedBy>Dell</cp:lastModifiedBy>
  <cp:revision>302</cp:revision>
  <dcterms:created xsi:type="dcterms:W3CDTF">2015-01-22T11:01:02Z</dcterms:created>
  <dcterms:modified xsi:type="dcterms:W3CDTF">2017-09-17T00:48:54Z</dcterms:modified>
</cp:coreProperties>
</file>